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1010" r:id="rId2"/>
    <p:sldId id="1035" r:id="rId3"/>
    <p:sldId id="1034" r:id="rId4"/>
    <p:sldId id="1036" r:id="rId5"/>
    <p:sldId id="1015" r:id="rId6"/>
    <p:sldId id="1037" r:id="rId7"/>
    <p:sldId id="1202" r:id="rId8"/>
    <p:sldId id="731" r:id="rId9"/>
    <p:sldId id="1197" r:id="rId10"/>
    <p:sldId id="1196" r:id="rId11"/>
    <p:sldId id="1191" r:id="rId12"/>
    <p:sldId id="1200" r:id="rId13"/>
    <p:sldId id="1038" r:id="rId14"/>
    <p:sldId id="1039" r:id="rId15"/>
    <p:sldId id="1203" r:id="rId16"/>
    <p:sldId id="1007" r:id="rId17"/>
    <p:sldId id="735" r:id="rId18"/>
    <p:sldId id="1016" r:id="rId19"/>
    <p:sldId id="1204" r:id="rId20"/>
  </p:sldIdLst>
  <p:sldSz cx="10160000" cy="5715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84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DF9"/>
    <a:srgbClr val="DE0007"/>
    <a:srgbClr val="D40002"/>
    <a:srgbClr val="800706"/>
    <a:srgbClr val="E5E8E8"/>
    <a:srgbClr val="264368"/>
    <a:srgbClr val="213A59"/>
    <a:srgbClr val="1C1257"/>
    <a:srgbClr val="0432FF"/>
    <a:srgbClr val="CDD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60"/>
    <p:restoredTop sz="94558"/>
  </p:normalViewPr>
  <p:slideViewPr>
    <p:cSldViewPr snapToObjects="1">
      <p:cViewPr varScale="1">
        <p:scale>
          <a:sx n="140" d="100"/>
          <a:sy n="140" d="100"/>
        </p:scale>
        <p:origin x="624" y="184"/>
      </p:cViewPr>
      <p:guideLst>
        <p:guide orient="horz" pos="840"/>
        <p:guide pos="32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BA7389CA-925C-7940-8473-83937AFB70BD}" type="datetime1">
              <a:rPr lang="en-US"/>
              <a:pPr/>
              <a:t>6/19/25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687BEE65-6212-864A-9F99-7D3C6B0AFC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698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564A5DF3-1D72-4A4B-A50E-D27CFB40F95F}" type="datetime1">
              <a:rPr lang="en-US"/>
              <a:pPr/>
              <a:t>6/19/25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B54D2D9D-17FD-014F-982F-FC25BC1D1A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414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D2D9D-17FD-014F-982F-FC25BC1D1A4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021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775359"/>
            <a:ext cx="86360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38500"/>
            <a:ext cx="71120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7A126E-CAE6-854B-A0F0-8FBBFB3A942E}" type="datetime1">
              <a:rPr lang="en-US" smtClean="0"/>
              <a:t>6/19/25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2B955-29D1-7148-9116-0F4EC65759C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08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34FA15-8FEC-024B-94CF-F3395B95AA45}" type="datetime1">
              <a:rPr lang="en-US" smtClean="0"/>
              <a:t>6/19/25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0060C8-7270-224C-A51C-BE077C911B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733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228869"/>
            <a:ext cx="22860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228869"/>
            <a:ext cx="6688667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A4D8B9-597A-B44F-9DED-A81264F2602F}" type="datetime1">
              <a:rPr lang="en-US" smtClean="0"/>
              <a:t>6/19/25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CBC87-6055-D04C-BDD6-B9506A38177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602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077E82-30ED-C24D-BB62-5F27359E2057}" type="datetime1">
              <a:rPr lang="en-US" smtClean="0"/>
              <a:t>6/19/25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D16EBB-CA97-9740-B079-9309BFB4AC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887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3672420"/>
            <a:ext cx="86360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2422261"/>
            <a:ext cx="86360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6BB426-FF3A-E749-B686-28B1F59A5611}" type="datetime1">
              <a:rPr lang="en-US" smtClean="0"/>
              <a:t>6/19/25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CE6F0-DA14-4742-8D8B-D17E5972FF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915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333500"/>
            <a:ext cx="4487333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333500"/>
            <a:ext cx="4487333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1CD86E-4609-5D4D-AD93-D21EF6D32F97}" type="datetime1">
              <a:rPr lang="en-US" smtClean="0"/>
              <a:t>6/19/25</a:t>
            </a:fld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C77EC8-AD76-6749-B8C8-8242E85236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131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279264"/>
            <a:ext cx="448909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1812396"/>
            <a:ext cx="448909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7" y="1279264"/>
            <a:ext cx="4490861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7" y="1812396"/>
            <a:ext cx="4490861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9E5742-ADA3-5C46-BD9A-B4CEA2675566}" type="datetime1">
              <a:rPr lang="en-US" smtClean="0"/>
              <a:t>6/19/25</a:t>
            </a:fld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A743C7-A397-C24C-97B0-482176F736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531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4F357A-1624-B540-B2A9-C43694C2CF69}" type="datetime1">
              <a:rPr lang="en-US" smtClean="0"/>
              <a:t>6/19/25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3DB662-1B51-6F4A-B7F8-9D3922C324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079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ABC0ED-819A-584B-8925-2A9B9991C480}" type="datetime1">
              <a:rPr lang="en-US" smtClean="0"/>
              <a:t>6/19/25</a:t>
            </a:fld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F7E7B2-15B3-9446-B788-185ACE389A0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91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8" y="227544"/>
            <a:ext cx="3342570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227542"/>
            <a:ext cx="5679722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8" y="1195920"/>
            <a:ext cx="3342570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F26DE7-93E0-694B-9472-BCDD1A8D171D}" type="datetime1">
              <a:rPr lang="en-US" smtClean="0"/>
              <a:t>6/19/25</a:t>
            </a:fld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704D9-9E31-324E-B321-C3ED39E80C8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617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4000500"/>
            <a:ext cx="60960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510646"/>
            <a:ext cx="60960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4472782"/>
            <a:ext cx="60960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69D4D0-9DF4-374E-8E21-63379A6EDC18}" type="datetime1">
              <a:rPr lang="en-US" smtClean="0"/>
              <a:t>6/19/25</a:t>
            </a:fld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89623-08B2-574A-8550-BD91C8C1F1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38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08000" y="228865"/>
            <a:ext cx="9144000" cy="9525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8000" y="1333500"/>
            <a:ext cx="9144000" cy="377163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0" y="5296963"/>
            <a:ext cx="2370667" cy="304271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75C81222-889C-3B4B-8656-9840A2C2A607}" type="datetime1">
              <a:rPr lang="en-US" smtClean="0"/>
              <a:t>6/19/25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3" y="5296963"/>
            <a:ext cx="2370667" cy="304271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77BC34E0-C0C7-BB4F-988C-5043DB826F0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/url?sa=i&amp;rct=j&amp;q=&amp;esrc=s&amp;source=images&amp;cd=&amp;ved=2ahUKEwifobvUubPeAhVs4YMKHYdgAmoQjRx6BAgBEAU&amp;url=https://www.engadget.com/2018/10/04/lockheed-martin-reusable-lunar-lander/&amp;psig=AOvVaw0iH_riqMcw0TkyNfGGJJ_X&amp;ust=1541170490163415" TargetMode="External"/><Relationship Id="rId3" Type="http://schemas.openxmlformats.org/officeDocument/2006/relationships/image" Target="../media/image48.tiff"/><Relationship Id="rId7" Type="http://schemas.openxmlformats.org/officeDocument/2006/relationships/hyperlink" Target="https://www.google.com/imgres?imgurl=https://o.aolcdn.com/images/dims?quality%3D100%26image_uri%3Dhttp%3A%2F%2Fo.aolcdn.com%2Fhss%2Fstorage%2Fmidas%2Ff879ed93075664806a6c08fb675b94dc%2F206713166%2Flockheed-ed.jpg%26client%3Damp-blogside-v2%26signature%3Ddf3a7a43ffc300a76b2f7785cc7e0a0fe7f5cfff&amp;imgrefurl=https://www.engadget.com/2018/10/04/lockheed-martin-reusable-lunar-lander/&amp;docid=IiockSxAaXx6hM&amp;tbnid=D6AX-iTPxaf4MM:&amp;vet=10ahUKEwib39jNubPeAhXL5IMKHZ7hA2oQMwhAKAAwAA..i&amp;w=1600&amp;h=922&amp;client=firefox-b-1-ab&amp;bih=1040&amp;biw=1910&amp;q=lockheed%20lunar%20lander&amp;ved=0ahUKEwib39jNubPeAhXL5IMKHZ7hA2oQMwhAKAAwAA&amp;iact=mrc&amp;uact=8" TargetMode="External"/><Relationship Id="rId12" Type="http://schemas.openxmlformats.org/officeDocument/2006/relationships/image" Target="../media/image55.jpe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tiff"/><Relationship Id="rId11" Type="http://schemas.openxmlformats.org/officeDocument/2006/relationships/image" Target="../media/image54.jpeg"/><Relationship Id="rId5" Type="http://schemas.openxmlformats.org/officeDocument/2006/relationships/image" Target="../media/image50.tiff"/><Relationship Id="rId10" Type="http://schemas.openxmlformats.org/officeDocument/2006/relationships/image" Target="../media/image53.jpg"/><Relationship Id="rId4" Type="http://schemas.openxmlformats.org/officeDocument/2006/relationships/image" Target="../media/image49.tiff"/><Relationship Id="rId9" Type="http://schemas.openxmlformats.org/officeDocument/2006/relationships/image" Target="../media/image52.jpe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7.jpg"/><Relationship Id="rId18" Type="http://schemas.openxmlformats.org/officeDocument/2006/relationships/image" Target="../media/image72.png"/><Relationship Id="rId26" Type="http://schemas.openxmlformats.org/officeDocument/2006/relationships/image" Target="../media/image80.png"/><Relationship Id="rId39" Type="http://schemas.openxmlformats.org/officeDocument/2006/relationships/image" Target="../media/image92.png"/><Relationship Id="rId21" Type="http://schemas.openxmlformats.org/officeDocument/2006/relationships/image" Target="../media/image75.jpeg"/><Relationship Id="rId34" Type="http://schemas.openxmlformats.org/officeDocument/2006/relationships/image" Target="../media/image88.jpeg"/><Relationship Id="rId42" Type="http://schemas.openxmlformats.org/officeDocument/2006/relationships/image" Target="file:////Users/Angel/Library/Group%20Containers/UBF8T346G9.ms/WebArchiveCopyPasteTempFiles/com.microsoft.Word/Neurospace-2025.png" TargetMode="External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6" Type="http://schemas.openxmlformats.org/officeDocument/2006/relationships/image" Target="../media/image70.png"/><Relationship Id="rId29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tiff"/><Relationship Id="rId11" Type="http://schemas.openxmlformats.org/officeDocument/2006/relationships/image" Target="../media/image65.png"/><Relationship Id="rId24" Type="http://schemas.openxmlformats.org/officeDocument/2006/relationships/image" Target="../media/image78.jpeg"/><Relationship Id="rId32" Type="http://schemas.openxmlformats.org/officeDocument/2006/relationships/image" Target="../media/image86.jpeg"/><Relationship Id="rId37" Type="http://schemas.openxmlformats.org/officeDocument/2006/relationships/image" Target="../media/image91.jpeg"/><Relationship Id="rId40" Type="http://schemas.openxmlformats.org/officeDocument/2006/relationships/image" Target="file:////Users/Angel/Library/Group%20Containers/UBF8T346G9.ms/WebArchiveCopyPasteTempFiles/com.microsoft.Word/iGO-logo.png" TargetMode="External"/><Relationship Id="rId45" Type="http://schemas.openxmlformats.org/officeDocument/2006/relationships/image" Target="../media/image95.png"/><Relationship Id="rId5" Type="http://schemas.openxmlformats.org/officeDocument/2006/relationships/image" Target="../media/image59.tiff"/><Relationship Id="rId15" Type="http://schemas.openxmlformats.org/officeDocument/2006/relationships/image" Target="../media/image69.png"/><Relationship Id="rId23" Type="http://schemas.openxmlformats.org/officeDocument/2006/relationships/image" Target="../media/image77.png"/><Relationship Id="rId28" Type="http://schemas.openxmlformats.org/officeDocument/2006/relationships/image" Target="../media/image82.png"/><Relationship Id="rId36" Type="http://schemas.openxmlformats.org/officeDocument/2006/relationships/image" Target="../media/image90.emf"/><Relationship Id="rId10" Type="http://schemas.openxmlformats.org/officeDocument/2006/relationships/image" Target="../media/image64.tiff"/><Relationship Id="rId19" Type="http://schemas.openxmlformats.org/officeDocument/2006/relationships/image" Target="../media/image73.png"/><Relationship Id="rId31" Type="http://schemas.openxmlformats.org/officeDocument/2006/relationships/image" Target="../media/image85.png"/><Relationship Id="rId44" Type="http://schemas.openxmlformats.org/officeDocument/2006/relationships/image" Target="file:////Users/Angel/Library/Group%20Containers/UBF8T346G9.ms/WebArchiveCopyPasteTempFiles/com.microsoft.Word/Starpath-2025-Logo-scaled.png" TargetMode="External"/><Relationship Id="rId4" Type="http://schemas.openxmlformats.org/officeDocument/2006/relationships/image" Target="../media/image58.tiff"/><Relationship Id="rId9" Type="http://schemas.openxmlformats.org/officeDocument/2006/relationships/image" Target="../media/image63.tiff"/><Relationship Id="rId14" Type="http://schemas.openxmlformats.org/officeDocument/2006/relationships/image" Target="../media/image68.png"/><Relationship Id="rId22" Type="http://schemas.openxmlformats.org/officeDocument/2006/relationships/image" Target="../media/image76.png"/><Relationship Id="rId27" Type="http://schemas.openxmlformats.org/officeDocument/2006/relationships/image" Target="../media/image81.png"/><Relationship Id="rId30" Type="http://schemas.openxmlformats.org/officeDocument/2006/relationships/image" Target="../media/image84.svg"/><Relationship Id="rId35" Type="http://schemas.openxmlformats.org/officeDocument/2006/relationships/image" Target="../media/image89.png"/><Relationship Id="rId43" Type="http://schemas.openxmlformats.org/officeDocument/2006/relationships/image" Target="../media/image94.png"/><Relationship Id="rId8" Type="http://schemas.openxmlformats.org/officeDocument/2006/relationships/image" Target="../media/image62.tiff"/><Relationship Id="rId3" Type="http://schemas.openxmlformats.org/officeDocument/2006/relationships/image" Target="../media/image57.png"/><Relationship Id="rId12" Type="http://schemas.openxmlformats.org/officeDocument/2006/relationships/image" Target="../media/image66.jpeg"/><Relationship Id="rId17" Type="http://schemas.openxmlformats.org/officeDocument/2006/relationships/image" Target="../media/image71.png"/><Relationship Id="rId25" Type="http://schemas.openxmlformats.org/officeDocument/2006/relationships/image" Target="../media/image79.jpeg"/><Relationship Id="rId33" Type="http://schemas.openxmlformats.org/officeDocument/2006/relationships/image" Target="../media/image87.png"/><Relationship Id="rId38" Type="http://schemas.openxmlformats.org/officeDocument/2006/relationships/image" Target="file:////Users/Angel/Library/Group%20Containers/UBF8T346G9.ms/WebArchiveCopyPasteTempFiles/com.microsoft.Word/interlune_logolockup_dark_Logo.jpg%3fp=facebook" TargetMode="External"/><Relationship Id="rId46" Type="http://schemas.openxmlformats.org/officeDocument/2006/relationships/image" Target="file:////Users/Angel/Library/Group%20Containers/UBF8T346G9.ms/WebArchiveCopyPasteTempFiles/com.microsoft.Word/Honeybee-2025.png" TargetMode="External"/><Relationship Id="rId20" Type="http://schemas.openxmlformats.org/officeDocument/2006/relationships/image" Target="../media/image74.png"/><Relationship Id="rId41" Type="http://schemas.openxmlformats.org/officeDocument/2006/relationships/image" Target="../media/image9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gif"/><Relationship Id="rId7" Type="http://schemas.openxmlformats.org/officeDocument/2006/relationships/image" Target="../media/image101.png"/><Relationship Id="rId12" Type="http://schemas.openxmlformats.org/officeDocument/2006/relationships/image" Target="../media/image105.png"/><Relationship Id="rId2" Type="http://schemas.openxmlformats.org/officeDocument/2006/relationships/image" Target="../media/image96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11" Type="http://schemas.openxmlformats.org/officeDocument/2006/relationships/image" Target="../media/image104.png"/><Relationship Id="rId5" Type="http://schemas.openxmlformats.org/officeDocument/2006/relationships/image" Target="../media/image99.jpeg"/><Relationship Id="rId10" Type="http://schemas.openxmlformats.org/officeDocument/2006/relationships/image" Target="../media/image32.jpg"/><Relationship Id="rId4" Type="http://schemas.openxmlformats.org/officeDocument/2006/relationships/image" Target="../media/image98.jpg"/><Relationship Id="rId9" Type="http://schemas.openxmlformats.org/officeDocument/2006/relationships/image" Target="../media/image10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jpeg"/><Relationship Id="rId7" Type="http://schemas.openxmlformats.org/officeDocument/2006/relationships/image" Target="../media/image110.png"/><Relationship Id="rId12" Type="http://schemas.openxmlformats.org/officeDocument/2006/relationships/image" Target="../media/image1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9.jpeg"/><Relationship Id="rId11" Type="http://schemas.openxmlformats.org/officeDocument/2006/relationships/image" Target="../media/image114.jpeg"/><Relationship Id="rId5" Type="http://schemas.openxmlformats.org/officeDocument/2006/relationships/image" Target="../media/image108.jpeg"/><Relationship Id="rId10" Type="http://schemas.openxmlformats.org/officeDocument/2006/relationships/image" Target="../media/image113.jpeg"/><Relationship Id="rId4" Type="http://schemas.openxmlformats.org/officeDocument/2006/relationships/image" Target="../media/image107.jpeg"/><Relationship Id="rId9" Type="http://schemas.openxmlformats.org/officeDocument/2006/relationships/image" Target="../media/image11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eg"/><Relationship Id="rId13" Type="http://schemas.openxmlformats.org/officeDocument/2006/relationships/image" Target="../media/image126.png"/><Relationship Id="rId3" Type="http://schemas.openxmlformats.org/officeDocument/2006/relationships/image" Target="../media/image117.jpeg"/><Relationship Id="rId7" Type="http://schemas.openxmlformats.org/officeDocument/2006/relationships/image" Target="../media/image121.png"/><Relationship Id="rId12" Type="http://schemas.openxmlformats.org/officeDocument/2006/relationships/image" Target="../media/image125.png"/><Relationship Id="rId2" Type="http://schemas.openxmlformats.org/officeDocument/2006/relationships/image" Target="../media/image116.jpeg"/><Relationship Id="rId16" Type="http://schemas.openxmlformats.org/officeDocument/2006/relationships/image" Target="../media/image12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jpeg"/><Relationship Id="rId11" Type="http://schemas.openxmlformats.org/officeDocument/2006/relationships/image" Target="../media/image124.png"/><Relationship Id="rId5" Type="http://schemas.openxmlformats.org/officeDocument/2006/relationships/image" Target="../media/image119.png"/><Relationship Id="rId15" Type="http://schemas.openxmlformats.org/officeDocument/2006/relationships/image" Target="../media/image128.png"/><Relationship Id="rId10" Type="http://schemas.openxmlformats.org/officeDocument/2006/relationships/image" Target="../media/image16.jpg"/><Relationship Id="rId4" Type="http://schemas.openxmlformats.org/officeDocument/2006/relationships/image" Target="../media/image118.jpeg"/><Relationship Id="rId9" Type="http://schemas.openxmlformats.org/officeDocument/2006/relationships/image" Target="../media/image123.jpeg"/><Relationship Id="rId14" Type="http://schemas.openxmlformats.org/officeDocument/2006/relationships/image" Target="../media/image1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image" Target="../media/image131.png"/><Relationship Id="rId4" Type="http://schemas.openxmlformats.org/officeDocument/2006/relationships/image" Target="../media/image13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7" Type="http://schemas.openxmlformats.org/officeDocument/2006/relationships/image" Target="../media/image136.jpe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jpeg"/><Relationship Id="rId5" Type="http://schemas.openxmlformats.org/officeDocument/2006/relationships/image" Target="../media/image2.emf"/><Relationship Id="rId4" Type="http://schemas.openxmlformats.org/officeDocument/2006/relationships/image" Target="../media/image134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13" Type="http://schemas.openxmlformats.org/officeDocument/2006/relationships/image" Target="file:////Users/Angel/Library/Group%20Containers/UBF8T346G9.ms/WebArchiveCopyPasteTempFiles/com.microsoft.Word/interlune_logolockup_dark_Logo.jpg%3fp=facebook" TargetMode="External"/><Relationship Id="rId18" Type="http://schemas.openxmlformats.org/officeDocument/2006/relationships/image" Target="../media/image92.png"/><Relationship Id="rId26" Type="http://schemas.openxmlformats.org/officeDocument/2006/relationships/image" Target="file:////Users/Angel/Library/Group%20Containers/UBF8T346G9.ms/WebArchiveCopyPasteTempFiles/com.microsoft.Word/Starpath-2025-Logo-scaled.png" TargetMode="External"/><Relationship Id="rId3" Type="http://schemas.openxmlformats.org/officeDocument/2006/relationships/image" Target="../media/image137.png"/><Relationship Id="rId21" Type="http://schemas.openxmlformats.org/officeDocument/2006/relationships/image" Target="../media/image93.png"/><Relationship Id="rId7" Type="http://schemas.openxmlformats.org/officeDocument/2006/relationships/image" Target="../media/image140.emf"/><Relationship Id="rId12" Type="http://schemas.openxmlformats.org/officeDocument/2006/relationships/image" Target="../media/image91.jpeg"/><Relationship Id="rId17" Type="http://schemas.openxmlformats.org/officeDocument/2006/relationships/image" Target="file:////Users/Angel/Library/Group%20Containers/UBF8T346G9.ms/WebArchiveCopyPasteTempFiles/com.microsoft.Word/Univ-of-Adelaide-2025.png" TargetMode="External"/><Relationship Id="rId25" Type="http://schemas.openxmlformats.org/officeDocument/2006/relationships/image" Target="../media/image94.png"/><Relationship Id="rId2" Type="http://schemas.openxmlformats.org/officeDocument/2006/relationships/image" Target="../media/image81.png"/><Relationship Id="rId16" Type="http://schemas.openxmlformats.org/officeDocument/2006/relationships/image" Target="../media/image143.png"/><Relationship Id="rId20" Type="http://schemas.openxmlformats.org/officeDocument/2006/relationships/image" Target="../media/image1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png"/><Relationship Id="rId11" Type="http://schemas.openxmlformats.org/officeDocument/2006/relationships/image" Target="../media/image142.jpeg"/><Relationship Id="rId24" Type="http://schemas.openxmlformats.org/officeDocument/2006/relationships/image" Target="file:////Users/Angel/Library/Group%20Containers/UBF8T346G9.ms/WebArchiveCopyPasteTempFiles/com.microsoft.Word/Astroscale-U.S.-2025.png" TargetMode="External"/><Relationship Id="rId5" Type="http://schemas.openxmlformats.org/officeDocument/2006/relationships/image" Target="../media/image90.emf"/><Relationship Id="rId15" Type="http://schemas.openxmlformats.org/officeDocument/2006/relationships/image" Target="file:////Users/Angel/Library/Group%20Containers/UBF8T346G9.ms/WebArchiveCopyPasteTempFiles/com.microsoft.Word/Honeybee-2025.png" TargetMode="External"/><Relationship Id="rId23" Type="http://schemas.openxmlformats.org/officeDocument/2006/relationships/image" Target="../media/image145.png"/><Relationship Id="rId10" Type="http://schemas.openxmlformats.org/officeDocument/2006/relationships/image" Target="https://www.lpi.usra.edu/publications/newsletters/lpib/new/wp-content/uploads/2017/07/lpi_logo_fullname_002_black.png" TargetMode="External"/><Relationship Id="rId19" Type="http://schemas.openxmlformats.org/officeDocument/2006/relationships/image" Target="file:////Users/Angel/Library/Group%20Containers/UBF8T346G9.ms/WebArchiveCopyPasteTempFiles/com.microsoft.Word/iGO-logo.png" TargetMode="External"/><Relationship Id="rId4" Type="http://schemas.openxmlformats.org/officeDocument/2006/relationships/image" Target="../media/image138.png"/><Relationship Id="rId9" Type="http://schemas.openxmlformats.org/officeDocument/2006/relationships/image" Target="../media/image141.png"/><Relationship Id="rId14" Type="http://schemas.openxmlformats.org/officeDocument/2006/relationships/image" Target="../media/image95.png"/><Relationship Id="rId22" Type="http://schemas.openxmlformats.org/officeDocument/2006/relationships/image" Target="file:////Users/Angel/Library/Group%20Containers/UBF8T346G9.ms/WebArchiveCopyPasteTempFiles/com.microsoft.Word/Neurospace-2025.png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147.png"/><Relationship Id="rId7" Type="http://schemas.openxmlformats.org/officeDocument/2006/relationships/image" Target="../media/image151.jpe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0.jpeg"/><Relationship Id="rId5" Type="http://schemas.openxmlformats.org/officeDocument/2006/relationships/image" Target="../media/image149.jpeg"/><Relationship Id="rId4" Type="http://schemas.openxmlformats.org/officeDocument/2006/relationships/image" Target="../media/image148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jpe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11" Type="http://schemas.openxmlformats.org/officeDocument/2006/relationships/image" Target="../media/image37.pn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28.jpeg"/><Relationship Id="rId9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tiff"/><Relationship Id="rId7" Type="http://schemas.openxmlformats.org/officeDocument/2006/relationships/image" Target="../media/image4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6.jpeg"/><Relationship Id="rId4" Type="http://schemas.openxmlformats.org/officeDocument/2006/relationships/image" Target="../media/image40.tiff"/><Relationship Id="rId9" Type="http://schemas.openxmlformats.org/officeDocument/2006/relationships/image" Target="../media/image4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449060B-C126-124C-DCED-D98BB20215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826"/>
            <a:ext cx="10160000" cy="6303326"/>
          </a:xfrm>
          <a:prstGeom prst="rect">
            <a:avLst/>
          </a:prstGeom>
        </p:spPr>
      </p:pic>
      <p:pic>
        <p:nvPicPr>
          <p:cNvPr id="11" name="Picture 10" descr="Description: SRR logo.eps">
            <a:extLst>
              <a:ext uri="{FF2B5EF4-FFF2-40B4-BE49-F238E27FC236}">
                <a16:creationId xmlns:a16="http://schemas.microsoft.com/office/drawing/2014/main" id="{26030591-F2B0-D345-B851-B8497E6086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190500"/>
            <a:ext cx="4724400" cy="18348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9400B5-5511-F79B-3F45-B30EB4244A09}"/>
              </a:ext>
            </a:extLst>
          </p:cNvPr>
          <p:cNvSpPr txBox="1"/>
          <p:nvPr/>
        </p:nvSpPr>
        <p:spPr>
          <a:xfrm>
            <a:off x="8017884" y="5188033"/>
            <a:ext cx="25485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ptos" panose="020B0004020202020204" pitchFamily="34" charset="0"/>
              </a:rPr>
              <a:t>June 3-6, 2025</a:t>
            </a:r>
          </a:p>
          <a:p>
            <a:endParaRPr lang="en-US" sz="20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906E2A-C638-56BB-BCE8-2B366EC283E4}"/>
              </a:ext>
            </a:extLst>
          </p:cNvPr>
          <p:cNvSpPr txBox="1"/>
          <p:nvPr/>
        </p:nvSpPr>
        <p:spPr>
          <a:xfrm>
            <a:off x="3670300" y="3721004"/>
            <a:ext cx="28575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bg1"/>
                </a:solidFill>
                <a:latin typeface="Aptos" panose="020B0004020202020204" pitchFamily="34" charset="0"/>
              </a:rPr>
              <a:t>XXV</a:t>
            </a:r>
            <a:endParaRPr lang="en-US" sz="88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5DF14B-3587-1D9F-F6A6-EB9CDE8535C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33300"/>
          <a:stretch>
            <a:fillRect/>
          </a:stretch>
        </p:blipFill>
        <p:spPr>
          <a:xfrm>
            <a:off x="7782713" y="4305300"/>
            <a:ext cx="2377287" cy="88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97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200" y="4096744"/>
            <a:ext cx="2413000" cy="14478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82A75989-2A44-BA4F-B978-E71448D554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570" y="511751"/>
            <a:ext cx="2429903" cy="133123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ECF443C-BDB8-654B-8D1D-FFE15A975A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1237" y="3290607"/>
            <a:ext cx="3062057" cy="76042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A215CD9-56D5-3442-AF75-8F47BDD483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691" y="4705405"/>
            <a:ext cx="3415073" cy="92706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917B3E5-5BD0-CE43-9F40-1DD8D82B8B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308" y="1799211"/>
            <a:ext cx="3547427" cy="437516"/>
          </a:xfrm>
          <a:prstGeom prst="rect">
            <a:avLst/>
          </a:prstGeom>
        </p:spPr>
      </p:pic>
      <p:sp>
        <p:nvSpPr>
          <p:cNvPr id="3" name="AutoShape 3" descr="Image result for lockheed lunar lander">
            <a:hlinkClick r:id="rId7"/>
            <a:extLst>
              <a:ext uri="{FF2B5EF4-FFF2-40B4-BE49-F238E27FC236}">
                <a16:creationId xmlns:a16="http://schemas.microsoft.com/office/drawing/2014/main" id="{989F64D6-16AC-8248-AC23-118B04E027A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0075" y="-2746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3" name="Picture 5" descr="Image result for lockheed lunar lander">
            <a:hlinkClick r:id="rId8"/>
            <a:extLst>
              <a:ext uri="{FF2B5EF4-FFF2-40B4-BE49-F238E27FC236}">
                <a16:creationId xmlns:a16="http://schemas.microsoft.com/office/drawing/2014/main" id="{67764440-DC60-5341-98F2-B57588950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06" y="2836803"/>
            <a:ext cx="3513323" cy="20256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Earth_Moon_highway.jpg">
            <a:extLst>
              <a:ext uri="{FF2B5EF4-FFF2-40B4-BE49-F238E27FC236}">
                <a16:creationId xmlns:a16="http://schemas.microsoft.com/office/drawing/2014/main" id="{74B3914C-8BE0-3C42-83E6-2C9E626EA8E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97" r="42543"/>
          <a:stretch/>
        </p:blipFill>
        <p:spPr>
          <a:xfrm>
            <a:off x="5570283" y="1636396"/>
            <a:ext cx="4471968" cy="1641709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3AD8A05B-6EFB-D949-B00B-F1CBF28549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188" y="2330096"/>
            <a:ext cx="3325361" cy="1869476"/>
          </a:xfrm>
          <a:prstGeom prst="rect">
            <a:avLst/>
          </a:prstGeom>
          <a:noFill/>
          <a:effectLst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34A2F170-FD44-5C45-95AF-FBDFD6293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511" y="562985"/>
            <a:ext cx="3887788" cy="106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2">
            <a:extLst>
              <a:ext uri="{FF2B5EF4-FFF2-40B4-BE49-F238E27FC236}">
                <a16:creationId xmlns:a16="http://schemas.microsoft.com/office/drawing/2014/main" id="{A11154A4-E918-EB4C-A9D8-3804A32DE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18" y="158806"/>
            <a:ext cx="10358112" cy="75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2800" dirty="0">
                <a:latin typeface="Arial" panose="020B0604020202020204" pitchFamily="34" charset="0"/>
                <a:ea typeface="Cooper Black" pitchFamily="-106" charset="0"/>
                <a:cs typeface="Arial" panose="020B0604020202020204" pitchFamily="34" charset="0"/>
              </a:rPr>
              <a:t>Aerospace companies interest</a:t>
            </a:r>
          </a:p>
          <a:p>
            <a:endParaRPr lang="en-US" sz="2800" dirty="0">
              <a:latin typeface="Cooper Black" pitchFamily="-106" charset="0"/>
              <a:ea typeface="Cooper Black" pitchFamily="-106" charset="0"/>
              <a:cs typeface="Cooper Black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80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icture containing font, logo, graphics, text&#10;&#10;Description automatically generated">
            <a:extLst>
              <a:ext uri="{FF2B5EF4-FFF2-40B4-BE49-F238E27FC236}">
                <a16:creationId xmlns:a16="http://schemas.microsoft.com/office/drawing/2014/main" id="{ED7E9FD8-3668-8F02-25CA-BBEAE23DA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743" y="724287"/>
            <a:ext cx="1228464" cy="10199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614" y="4073584"/>
            <a:ext cx="1583899" cy="38041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1324" y="4408003"/>
            <a:ext cx="1787934" cy="46943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2642" y="3544369"/>
            <a:ext cx="667227" cy="58905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035B389-A853-F243-BE91-86A76F9FF1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7088" y="3498148"/>
            <a:ext cx="1331451" cy="38041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9A4BB64-5C18-214C-AC5D-D04E73BAA80D}"/>
              </a:ext>
            </a:extLst>
          </p:cNvPr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" t="36715" r="232" b="39939"/>
          <a:stretch/>
        </p:blipFill>
        <p:spPr bwMode="auto">
          <a:xfrm>
            <a:off x="5321904" y="4996152"/>
            <a:ext cx="1857354" cy="4973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590D282-5F1D-CD40-8D25-ABFD88873F5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99951" y="4614262"/>
            <a:ext cx="600029" cy="66482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71A660-187F-E04C-BE60-873FFAB930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7650" y="1940465"/>
            <a:ext cx="1626721" cy="5284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6D3618-3A0D-A24D-8F59-3E00AAA3CED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73177" y="2805717"/>
            <a:ext cx="1363462" cy="725713"/>
          </a:xfrm>
          <a:prstGeom prst="rect">
            <a:avLst/>
          </a:prstGeom>
        </p:spPr>
      </p:pic>
      <p:pic>
        <p:nvPicPr>
          <p:cNvPr id="1026" name="Picture 2" descr="https://dwglogo.com/wp-content/uploads/2016/08/Bechtel-logo-01.png">
            <a:extLst>
              <a:ext uri="{FF2B5EF4-FFF2-40B4-BE49-F238E27FC236}">
                <a16:creationId xmlns:a16="http://schemas.microsoft.com/office/drawing/2014/main" id="{6262AF65-DD59-9548-9FE8-B9E6F78131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1" t="19503" r="29755" b="21972"/>
          <a:stretch/>
        </p:blipFill>
        <p:spPr bwMode="auto">
          <a:xfrm>
            <a:off x="8857720" y="208885"/>
            <a:ext cx="885993" cy="84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7D6A6985-0BC9-BB49-A09C-CB8D563D56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42" b="27909"/>
          <a:stretch/>
        </p:blipFill>
        <p:spPr bwMode="auto">
          <a:xfrm>
            <a:off x="5748348" y="350235"/>
            <a:ext cx="1629921" cy="66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 descr="A picture containing icon&#10;&#10;Description automatically generated">
            <a:extLst>
              <a:ext uri="{FF2B5EF4-FFF2-40B4-BE49-F238E27FC236}">
                <a16:creationId xmlns:a16="http://schemas.microsoft.com/office/drawing/2014/main" id="{9F209438-8E2F-123F-9862-E3E0BBBA126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68121" y="3628535"/>
            <a:ext cx="1020297" cy="5262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E58CB8A-C716-2F57-9044-A44CD67D9E8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03368" y="2732126"/>
            <a:ext cx="1587703" cy="893082"/>
          </a:xfrm>
          <a:prstGeom prst="rect">
            <a:avLst/>
          </a:prstGeom>
        </p:spPr>
      </p:pic>
      <p:pic>
        <p:nvPicPr>
          <p:cNvPr id="16" name="Picture 15" descr="Logo, company name&#10;&#10;Description automatically generated">
            <a:extLst>
              <a:ext uri="{FF2B5EF4-FFF2-40B4-BE49-F238E27FC236}">
                <a16:creationId xmlns:a16="http://schemas.microsoft.com/office/drawing/2014/main" id="{9FA18BD8-A710-5D3C-8581-C187DC69A16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59573" y="2766091"/>
            <a:ext cx="918975" cy="918975"/>
          </a:xfrm>
          <a:prstGeom prst="rect">
            <a:avLst/>
          </a:prstGeom>
        </p:spPr>
      </p:pic>
      <p:pic>
        <p:nvPicPr>
          <p:cNvPr id="20" name="Picture 19" descr="Logo&#10;&#10;Description automatically generated with low confidence">
            <a:extLst>
              <a:ext uri="{FF2B5EF4-FFF2-40B4-BE49-F238E27FC236}">
                <a16:creationId xmlns:a16="http://schemas.microsoft.com/office/drawing/2014/main" id="{8278141E-1883-9CFC-CDA7-65853A8C749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014571" y="546666"/>
            <a:ext cx="951059" cy="728500"/>
          </a:xfrm>
          <a:prstGeom prst="rect">
            <a:avLst/>
          </a:prstGeom>
        </p:spPr>
      </p:pic>
      <p:pic>
        <p:nvPicPr>
          <p:cNvPr id="37" name="Picture 3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E59AC7A-9510-4F5D-2D46-5A0CDD9E31D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490200" y="-1216068"/>
            <a:ext cx="1214613" cy="381554"/>
          </a:xfrm>
          <a:prstGeom prst="rect">
            <a:avLst/>
          </a:prstGeom>
        </p:spPr>
      </p:pic>
      <p:pic>
        <p:nvPicPr>
          <p:cNvPr id="38" name="Picture 2" descr="OrbitFab – CONFERS">
            <a:extLst>
              <a:ext uri="{FF2B5EF4-FFF2-40B4-BE49-F238E27FC236}">
                <a16:creationId xmlns:a16="http://schemas.microsoft.com/office/drawing/2014/main" id="{4AB0F34A-A042-CE5D-6092-5FFCD0147B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035" y="2003677"/>
            <a:ext cx="1217321" cy="64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352362F0-CABA-E2E2-B936-ACEAC17A8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33" y="1916055"/>
            <a:ext cx="1803120" cy="573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etalysis – The Future of Solid-State Metal and Alloy Powder Processing">
            <a:extLst>
              <a:ext uri="{FF2B5EF4-FFF2-40B4-BE49-F238E27FC236}">
                <a16:creationId xmlns:a16="http://schemas.microsoft.com/office/drawing/2014/main" id="{102A65AB-C07C-169F-6619-ED4685694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84" y="2661449"/>
            <a:ext cx="1596083" cy="33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ir Liquide Logo and symbol, meaning, history, PNG">
            <a:extLst>
              <a:ext uri="{FF2B5EF4-FFF2-40B4-BE49-F238E27FC236}">
                <a16:creationId xmlns:a16="http://schemas.microsoft.com/office/drawing/2014/main" id="{86E5F647-BE24-1824-4211-84C012CB8D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61"/>
          <a:stretch/>
        </p:blipFill>
        <p:spPr bwMode="auto">
          <a:xfrm>
            <a:off x="1876056" y="5024815"/>
            <a:ext cx="1141735" cy="580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Evolving our Brand – Welcome to the New Nanoracks Website!">
            <a:extLst>
              <a:ext uri="{FF2B5EF4-FFF2-40B4-BE49-F238E27FC236}">
                <a16:creationId xmlns:a16="http://schemas.microsoft.com/office/drawing/2014/main" id="{44FE7F4E-A716-A14D-0E86-1DC7A57096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8274" y="2263260"/>
            <a:ext cx="1538631" cy="628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About | Redwire Space">
            <a:extLst>
              <a:ext uri="{FF2B5EF4-FFF2-40B4-BE49-F238E27FC236}">
                <a16:creationId xmlns:a16="http://schemas.microsoft.com/office/drawing/2014/main" id="{3A0A144D-A7E2-43BB-945D-9981DA4BFA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714" y="1223954"/>
            <a:ext cx="1665760" cy="446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onda-logo">
            <a:extLst>
              <a:ext uri="{FF2B5EF4-FFF2-40B4-BE49-F238E27FC236}">
                <a16:creationId xmlns:a16="http://schemas.microsoft.com/office/drawing/2014/main" id="{C1025696-0454-4C48-4ABE-EB6366DC10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69" y="4028827"/>
            <a:ext cx="1254504" cy="58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Rolls Royce logo ">
            <a:extLst>
              <a:ext uri="{FF2B5EF4-FFF2-40B4-BE49-F238E27FC236}">
                <a16:creationId xmlns:a16="http://schemas.microsoft.com/office/drawing/2014/main" id="{71285063-324F-8909-6361-29CF50C355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798" y="326157"/>
            <a:ext cx="514039" cy="948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Logo, company name&#10;&#10;Description automatically generated">
            <a:extLst>
              <a:ext uri="{FF2B5EF4-FFF2-40B4-BE49-F238E27FC236}">
                <a16:creationId xmlns:a16="http://schemas.microsoft.com/office/drawing/2014/main" id="{B2374A49-65A7-E9E5-3546-216EE15684C4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t="19819" b="22490"/>
          <a:stretch/>
        </p:blipFill>
        <p:spPr>
          <a:xfrm>
            <a:off x="6747802" y="2815472"/>
            <a:ext cx="1231542" cy="71048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6ED8F0A-4949-3B5F-26DE-68204E91366E}"/>
              </a:ext>
            </a:extLst>
          </p:cNvPr>
          <p:cNvSpPr txBox="1"/>
          <p:nvPr/>
        </p:nvSpPr>
        <p:spPr>
          <a:xfrm>
            <a:off x="49029" y="53344"/>
            <a:ext cx="876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Private Sector interest</a:t>
            </a:r>
          </a:p>
        </p:txBody>
      </p:sp>
      <p:pic>
        <p:nvPicPr>
          <p:cNvPr id="19" name="Picture 18" descr="A black and white logo&#10;&#10;Description automatically generated">
            <a:extLst>
              <a:ext uri="{FF2B5EF4-FFF2-40B4-BE49-F238E27FC236}">
                <a16:creationId xmlns:a16="http://schemas.microsoft.com/office/drawing/2014/main" id="{682829D5-F151-8F61-4F06-2CFAAB82CC8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222026" y="3272457"/>
            <a:ext cx="1719367" cy="687747"/>
          </a:xfrm>
          <a:prstGeom prst="rect">
            <a:avLst/>
          </a:prstGeom>
        </p:spPr>
      </p:pic>
      <p:pic>
        <p:nvPicPr>
          <p:cNvPr id="10" name="Picture 2" descr="OffWorld | SVOD - Silicon Valley Open Doors">
            <a:extLst>
              <a:ext uri="{FF2B5EF4-FFF2-40B4-BE49-F238E27FC236}">
                <a16:creationId xmlns:a16="http://schemas.microsoft.com/office/drawing/2014/main" id="{F5A6A38C-80F7-C4D6-DCE1-3C78F14D8B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526" y="3733465"/>
            <a:ext cx="1575347" cy="91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F6773D91-B128-9838-00F4-9F1F18B8D809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4571420" y="1401797"/>
            <a:ext cx="975012" cy="752337"/>
          </a:xfrm>
          <a:prstGeom prst="rect">
            <a:avLst/>
          </a:prstGeom>
        </p:spPr>
      </p:pic>
      <p:pic>
        <p:nvPicPr>
          <p:cNvPr id="28" name="Picture 27" descr="A yellow circle with rings around it&#10;&#10;Description automatically generated">
            <a:extLst>
              <a:ext uri="{FF2B5EF4-FFF2-40B4-BE49-F238E27FC236}">
                <a16:creationId xmlns:a16="http://schemas.microsoft.com/office/drawing/2014/main" id="{2C5B187A-006D-891D-8126-274A1245A9FD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487616" y="4097636"/>
            <a:ext cx="1369540" cy="810399"/>
          </a:xfrm>
          <a:prstGeom prst="rect">
            <a:avLst/>
          </a:prstGeom>
        </p:spPr>
      </p:pic>
      <p:pic>
        <p:nvPicPr>
          <p:cNvPr id="7" name="Picture 2" descr="Hyundai Logo: Meaning, Evolution, and PNG Logo">
            <a:extLst>
              <a:ext uri="{FF2B5EF4-FFF2-40B4-BE49-F238E27FC236}">
                <a16:creationId xmlns:a16="http://schemas.microsoft.com/office/drawing/2014/main" id="{EE43C924-8BEE-1B82-D24A-63D7169AF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955" y="4807913"/>
            <a:ext cx="1413923" cy="764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4D26C10-370D-ACF5-ED5B-E5FAD32D64AE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71420" y="4830131"/>
            <a:ext cx="686166" cy="720474"/>
          </a:xfrm>
          <a:prstGeom prst="rect">
            <a:avLst/>
          </a:prstGeom>
        </p:spPr>
      </p:pic>
      <p:pic>
        <p:nvPicPr>
          <p:cNvPr id="17" name="Picture 2" descr="Ethos Space Resources | LinkedIn">
            <a:extLst>
              <a:ext uri="{FF2B5EF4-FFF2-40B4-BE49-F238E27FC236}">
                <a16:creationId xmlns:a16="http://schemas.microsoft.com/office/drawing/2014/main" id="{156A7B83-49F2-05F2-F4D7-6A49E7EC6B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14" b="41223"/>
          <a:stretch/>
        </p:blipFill>
        <p:spPr bwMode="auto">
          <a:xfrm>
            <a:off x="8578274" y="1382205"/>
            <a:ext cx="1398121" cy="24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NOSOTROS - Godelius Store">
            <a:extLst>
              <a:ext uri="{FF2B5EF4-FFF2-40B4-BE49-F238E27FC236}">
                <a16:creationId xmlns:a16="http://schemas.microsoft.com/office/drawing/2014/main" id="{9248BC53-8839-167D-ABDE-E5C527C08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42" y="3151172"/>
            <a:ext cx="1555241" cy="55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8341951-C0EA-A828-65C0-249AB4FD81AB}"/>
              </a:ext>
            </a:extLst>
          </p:cNvPr>
          <p:cNvPicPr>
            <a:picLocks noChangeAspect="1"/>
          </p:cNvPicPr>
          <p:nvPr/>
        </p:nvPicPr>
        <p:blipFill rotWithShape="1">
          <a:blip r:embed="rId36"/>
          <a:srcRect t="10914" b="15945"/>
          <a:stretch/>
        </p:blipFill>
        <p:spPr bwMode="auto">
          <a:xfrm>
            <a:off x="7206864" y="4758330"/>
            <a:ext cx="1943324" cy="8882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6" descr="Space Resources Startup Interlune Raises $18 Million in Seed Capital">
            <a:extLst>
              <a:ext uri="{FF2B5EF4-FFF2-40B4-BE49-F238E27FC236}">
                <a16:creationId xmlns:a16="http://schemas.microsoft.com/office/drawing/2014/main" id="{1744D690-8E21-08F1-4F72-427264545F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7" r:link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78" b="29691"/>
          <a:stretch>
            <a:fillRect/>
          </a:stretch>
        </p:blipFill>
        <p:spPr bwMode="auto">
          <a:xfrm>
            <a:off x="8222026" y="2809399"/>
            <a:ext cx="1793248" cy="46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Insistent Galactic Operationz (iGO) – Oklahoma Space Industry Development  Authority">
            <a:extLst>
              <a:ext uri="{FF2B5EF4-FFF2-40B4-BE49-F238E27FC236}">
                <a16:creationId xmlns:a16="http://schemas.microsoft.com/office/drawing/2014/main" id="{A9313AB9-7E46-B626-8974-05E47E446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 r:link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275" y="4352845"/>
            <a:ext cx="898731" cy="432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9">
            <a:extLst>
              <a:ext uri="{FF2B5EF4-FFF2-40B4-BE49-F238E27FC236}">
                <a16:creationId xmlns:a16="http://schemas.microsoft.com/office/drawing/2014/main" id="{BC8D370B-0B42-4C68-0973-C2F1AD62E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 r:link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2990" y="1909260"/>
            <a:ext cx="1533641" cy="29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id="{AFEAE788-59A0-7808-69D2-C7BAA00F3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 r:link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737" y="2424171"/>
            <a:ext cx="24892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>
            <a:extLst>
              <a:ext uri="{FF2B5EF4-FFF2-40B4-BE49-F238E27FC236}">
                <a16:creationId xmlns:a16="http://schemas.microsoft.com/office/drawing/2014/main" id="{696B506C-328B-E54B-BCCF-603469704F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 r:link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13" y="908244"/>
            <a:ext cx="1699765" cy="88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30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19BD32-B65B-4F4B-8040-1B872C829A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818" y="27602"/>
            <a:ext cx="4216400" cy="1026115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C7A6B83-A60E-9F4F-9470-8F47765402CC}"/>
              </a:ext>
            </a:extLst>
          </p:cNvPr>
          <p:cNvSpPr txBox="1">
            <a:spLocks/>
          </p:cNvSpPr>
          <p:nvPr/>
        </p:nvSpPr>
        <p:spPr bwMode="auto">
          <a:xfrm>
            <a:off x="-833591" y="2421726"/>
            <a:ext cx="5303991" cy="12089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</a:rPr>
              <a:t>Artemis Accords (2020)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E40242F-01F2-5940-A7B1-072B59C0AD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4465" y="1992718"/>
            <a:ext cx="678018" cy="453012"/>
          </a:xfrm>
          <a:prstGeom prst="rect">
            <a:avLst/>
          </a:prstGeom>
        </p:spPr>
      </p:pic>
      <p:pic>
        <p:nvPicPr>
          <p:cNvPr id="6" name="Picture 5" descr="A picture containing icon&#10;&#10;Description automatically generated">
            <a:extLst>
              <a:ext uri="{FF2B5EF4-FFF2-40B4-BE49-F238E27FC236}">
                <a16:creationId xmlns:a16="http://schemas.microsoft.com/office/drawing/2014/main" id="{76E19E00-18BE-9840-B97A-E3ABBC99DB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9060" y="2534149"/>
            <a:ext cx="648828" cy="43255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3AFA3EA-4788-5F9B-70DE-4D75AB481EEF}"/>
              </a:ext>
            </a:extLst>
          </p:cNvPr>
          <p:cNvSpPr txBox="1">
            <a:spLocks/>
          </p:cNvSpPr>
          <p:nvPr/>
        </p:nvSpPr>
        <p:spPr bwMode="auto">
          <a:xfrm>
            <a:off x="1035995" y="1726474"/>
            <a:ext cx="7624653" cy="12089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</a:rPr>
              <a:t>International Lunar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</a:rPr>
              <a:t>Research Station (ILRS)</a:t>
            </a:r>
          </a:p>
        </p:txBody>
      </p:sp>
      <p:pic>
        <p:nvPicPr>
          <p:cNvPr id="3074" name="Picture 2" descr="An artist conception of the International Lunar Research Station (ILRS), post-2030.">
            <a:extLst>
              <a:ext uri="{FF2B5EF4-FFF2-40B4-BE49-F238E27FC236}">
                <a16:creationId xmlns:a16="http://schemas.microsoft.com/office/drawing/2014/main" id="{2ACE74E6-AC1E-3045-8130-5AF4166F8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386" y="1960857"/>
            <a:ext cx="3210134" cy="177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undefined">
            <a:extLst>
              <a:ext uri="{FF2B5EF4-FFF2-40B4-BE49-F238E27FC236}">
                <a16:creationId xmlns:a16="http://schemas.microsoft.com/office/drawing/2014/main" id="{49762F97-1D37-86CA-0689-9C51D1F53D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3" r="3609"/>
          <a:stretch/>
        </p:blipFill>
        <p:spPr bwMode="auto">
          <a:xfrm>
            <a:off x="4511938" y="1960856"/>
            <a:ext cx="4515162" cy="2253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988B8DB-7914-F002-1C70-1E8F6475CEBA}"/>
              </a:ext>
            </a:extLst>
          </p:cNvPr>
          <p:cNvSpPr txBox="1">
            <a:spLocks/>
          </p:cNvSpPr>
          <p:nvPr/>
        </p:nvSpPr>
        <p:spPr bwMode="auto">
          <a:xfrm>
            <a:off x="6491093" y="3742121"/>
            <a:ext cx="2367200" cy="57651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6" tIns="41148" rIns="82296" bIns="41148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9pPr>
          </a:lstStyle>
          <a:p>
            <a:pPr algn="l"/>
            <a:r>
              <a:rPr lang="en-US" sz="2400" dirty="0"/>
              <a:t>13 countries</a:t>
            </a:r>
          </a:p>
        </p:txBody>
      </p:sp>
      <p:pic>
        <p:nvPicPr>
          <p:cNvPr id="10" name="Picture 9" descr="A map of the world&#10;&#10;AI-generated content may be incorrect.">
            <a:extLst>
              <a:ext uri="{FF2B5EF4-FFF2-40B4-BE49-F238E27FC236}">
                <a16:creationId xmlns:a16="http://schemas.microsoft.com/office/drawing/2014/main" id="{050E7152-C225-5E81-6A37-0ADC3107975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895" t="21280" r="6384" b="11692"/>
          <a:stretch/>
        </p:blipFill>
        <p:spPr>
          <a:xfrm>
            <a:off x="0" y="3271572"/>
            <a:ext cx="5157598" cy="2447935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C995AFF4-B8BC-1A41-9D2A-A70AED5639D9}"/>
              </a:ext>
            </a:extLst>
          </p:cNvPr>
          <p:cNvSpPr txBox="1">
            <a:spLocks/>
          </p:cNvSpPr>
          <p:nvPr/>
        </p:nvSpPr>
        <p:spPr bwMode="auto">
          <a:xfrm>
            <a:off x="4350" y="5017985"/>
            <a:ext cx="2367200" cy="995521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6" tIns="41148" rIns="82296" bIns="41148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9pPr>
          </a:lstStyle>
          <a:p>
            <a:pPr algn="l"/>
            <a:r>
              <a:rPr lang="en-US" sz="2000" dirty="0"/>
              <a:t>55 countries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4CFAD9-E7BF-8180-B721-A8D3C29069F8}"/>
              </a:ext>
            </a:extLst>
          </p:cNvPr>
          <p:cNvSpPr txBox="1"/>
          <p:nvPr/>
        </p:nvSpPr>
        <p:spPr>
          <a:xfrm>
            <a:off x="51901" y="1962"/>
            <a:ext cx="4290510" cy="502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67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Legal and Policy Efforts </a:t>
            </a:r>
            <a:endParaRPr lang="en-US" sz="2667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F559D60-F3CB-87DC-3569-99126D9BCA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110" y="4285546"/>
            <a:ext cx="1095518" cy="576517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97AADA05-9DBE-5EF5-24A6-56166BB32C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172" y="4577365"/>
            <a:ext cx="1023053" cy="615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4FE2CC1-F538-7C56-8D63-FBD3B494AA8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99"/>
          <a:stretch/>
        </p:blipFill>
        <p:spPr>
          <a:xfrm>
            <a:off x="7441330" y="4285546"/>
            <a:ext cx="1219318" cy="797439"/>
          </a:xfrm>
          <a:prstGeom prst="rect">
            <a:avLst/>
          </a:prstGeom>
        </p:spPr>
      </p:pic>
      <p:pic>
        <p:nvPicPr>
          <p:cNvPr id="19" name="Picture 18" descr="A red circle with white background&#10;&#10;AI-generated content may be incorrect.">
            <a:extLst>
              <a:ext uri="{FF2B5EF4-FFF2-40B4-BE49-F238E27FC236}">
                <a16:creationId xmlns:a16="http://schemas.microsoft.com/office/drawing/2014/main" id="{53388681-9079-B3BE-DF6E-A53118276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18753" y="4356113"/>
            <a:ext cx="1285473" cy="856982"/>
          </a:xfrm>
          <a:prstGeom prst="rect">
            <a:avLst/>
          </a:prstGeom>
        </p:spPr>
      </p:pic>
      <p:pic>
        <p:nvPicPr>
          <p:cNvPr id="4" name="Picture 3" descr="A close-up of a website&#10;&#10;AI-generated content may be incorrect.">
            <a:extLst>
              <a:ext uri="{FF2B5EF4-FFF2-40B4-BE49-F238E27FC236}">
                <a16:creationId xmlns:a16="http://schemas.microsoft.com/office/drawing/2014/main" id="{EE6FC304-8240-7C49-A1D1-190E0F54A45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5035" y="573561"/>
            <a:ext cx="4877271" cy="12789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EC7559-EECA-CEBF-393B-F72B55E4BD46}"/>
              </a:ext>
            </a:extLst>
          </p:cNvPr>
          <p:cNvSpPr txBox="1">
            <a:spLocks/>
          </p:cNvSpPr>
          <p:nvPr/>
        </p:nvSpPr>
        <p:spPr bwMode="auto">
          <a:xfrm>
            <a:off x="4731229" y="4867340"/>
            <a:ext cx="5303991" cy="12089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</a:rPr>
              <a:t>Country laws (starting 2015)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0BE540-D9F5-8B3C-23EE-84A147D9A79B}"/>
              </a:ext>
            </a:extLst>
          </p:cNvPr>
          <p:cNvSpPr txBox="1">
            <a:spLocks/>
          </p:cNvSpPr>
          <p:nvPr/>
        </p:nvSpPr>
        <p:spPr bwMode="auto">
          <a:xfrm>
            <a:off x="8509000" y="1040839"/>
            <a:ext cx="1966650" cy="5868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</a:rPr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208970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5" grpId="0"/>
      <p:bldP spid="12" grpId="0" animBg="1"/>
      <p:bldP spid="14" grpId="0"/>
      <p:bldP spid="2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E1033C-E644-8D3A-D934-FB7AEEA76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Second time sideways: US lunar lander ends up tilted in another bumpy moon  landing">
            <a:extLst>
              <a:ext uri="{FF2B5EF4-FFF2-40B4-BE49-F238E27FC236}">
                <a16:creationId xmlns:a16="http://schemas.microsoft.com/office/drawing/2014/main" id="{D0B51415-17E1-C70E-4286-FBA7ECA18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12533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Astrolab's FLIP rover joins Astrobotic's Griffin-1 to the Moon | Astrobotic">
            <a:extLst>
              <a:ext uri="{FF2B5EF4-FFF2-40B4-BE49-F238E27FC236}">
                <a16:creationId xmlns:a16="http://schemas.microsoft.com/office/drawing/2014/main" id="{C09AA089-869B-A563-FA86-CA5F37AF1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887" y="4103356"/>
            <a:ext cx="2813667" cy="158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Blue Origin lander is on deck to deliver NASA payload to the moon">
            <a:extLst>
              <a:ext uri="{FF2B5EF4-FFF2-40B4-BE49-F238E27FC236}">
                <a16:creationId xmlns:a16="http://schemas.microsoft.com/office/drawing/2014/main" id="{786BD6D1-1893-DE19-6004-8A002F4AB3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589" y="1820830"/>
            <a:ext cx="3324801" cy="185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ispace's HAKUTO-R Mission 2 approaches the moon on Friday, May 16, 2025. HAKUTO-R lunar lander named RESILIENCE and lunar rover TENACIOUS are expected to land on the moon on Thursday, June 05. (ispace)">
            <a:extLst>
              <a:ext uri="{FF2B5EF4-FFF2-40B4-BE49-F238E27FC236}">
                <a16:creationId xmlns:a16="http://schemas.microsoft.com/office/drawing/2014/main" id="{B37758F1-EB76-84D2-75F2-239AA3877D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054087" y="870053"/>
            <a:ext cx="3975966" cy="223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2" name="Picture 28" descr="Columbia Partnership | Intuitive Machines">
            <a:extLst>
              <a:ext uri="{FF2B5EF4-FFF2-40B4-BE49-F238E27FC236}">
                <a16:creationId xmlns:a16="http://schemas.microsoft.com/office/drawing/2014/main" id="{CB2E1C8C-B425-DE34-67F3-BCF588893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039" y="1011168"/>
            <a:ext cx="1327150" cy="447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4" name="Picture 30" descr="LEO Destinations | Blue Origin">
            <a:extLst>
              <a:ext uri="{FF2B5EF4-FFF2-40B4-BE49-F238E27FC236}">
                <a16:creationId xmlns:a16="http://schemas.microsoft.com/office/drawing/2014/main" id="{6819425C-BB6F-0A0B-CA91-E41A917C62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772" y="1420975"/>
            <a:ext cx="1485900" cy="1061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6" name="Picture 32" descr="Astrobotic | LinkedIn">
            <a:extLst>
              <a:ext uri="{FF2B5EF4-FFF2-40B4-BE49-F238E27FC236}">
                <a16:creationId xmlns:a16="http://schemas.microsoft.com/office/drawing/2014/main" id="{58D0B99C-E210-213C-15E8-F0B688604E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87" b="21181"/>
          <a:stretch>
            <a:fillRect/>
          </a:stretch>
        </p:blipFill>
        <p:spPr bwMode="auto">
          <a:xfrm>
            <a:off x="6357672" y="3543299"/>
            <a:ext cx="1434297" cy="86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8" name="Picture 34" descr="ispace, inc. | The Org">
            <a:extLst>
              <a:ext uri="{FF2B5EF4-FFF2-40B4-BE49-F238E27FC236}">
                <a16:creationId xmlns:a16="http://schemas.microsoft.com/office/drawing/2014/main" id="{942F07D1-A77D-5CAE-515F-74C79E602B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16" b="26364"/>
          <a:stretch>
            <a:fillRect/>
          </a:stretch>
        </p:blipFill>
        <p:spPr bwMode="auto">
          <a:xfrm>
            <a:off x="8397344" y="3969046"/>
            <a:ext cx="1727093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93DF3B3-ED63-2E84-D972-96E37FC4B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1969" y="4514671"/>
            <a:ext cx="23853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rgbClr val="E5E8E8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This week! </a:t>
            </a:r>
          </a:p>
          <a:p>
            <a:pPr algn="ctr" eaLnBrk="1" hangingPunct="1"/>
            <a:r>
              <a:rPr lang="en-US" altLang="en-US" dirty="0">
                <a:solidFill>
                  <a:srgbClr val="E5E8E8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June 5</a:t>
            </a:r>
            <a:r>
              <a:rPr lang="en-US" altLang="en-US" baseline="30000" dirty="0">
                <a:solidFill>
                  <a:srgbClr val="E5E8E8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th</a:t>
            </a:r>
            <a:endParaRPr lang="en-US" altLang="en-US" dirty="0">
              <a:solidFill>
                <a:srgbClr val="E5E8E8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en-US" dirty="0">
                <a:solidFill>
                  <a:srgbClr val="E5E8E8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1:24 PM (MDT)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FBCF2D-E705-BFA2-BE50-46394F871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7165" y="126788"/>
            <a:ext cx="52223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rgbClr val="E5E8E8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And just this year on the </a:t>
            </a:r>
            <a:r>
              <a:rPr lang="en-US" altLang="en-US" dirty="0">
                <a:solidFill>
                  <a:schemeClr val="tx2">
                    <a:lumMod val="20000"/>
                    <a:lumOff val="80000"/>
                  </a:schemeClr>
                </a:solidFill>
                <a:latin typeface="Aptos" panose="020B0004020202020204" pitchFamily="34" charset="0"/>
                <a:cs typeface="Arial" panose="020B0604020202020204" pitchFamily="34" charset="0"/>
              </a:rPr>
              <a:t>Moon</a:t>
            </a:r>
            <a:r>
              <a:rPr lang="en-US" altLang="en-US" dirty="0">
                <a:solidFill>
                  <a:srgbClr val="E5E8E8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…</a:t>
            </a:r>
          </a:p>
        </p:txBody>
      </p:sp>
      <p:pic>
        <p:nvPicPr>
          <p:cNvPr id="11266" name="Picture 2" descr="Firefly's picture-perfect Moon landing shows the way for lunar exploration  - Ars Technica">
            <a:extLst>
              <a:ext uri="{FF2B5EF4-FFF2-40B4-BE49-F238E27FC236}">
                <a16:creationId xmlns:a16="http://schemas.microsoft.com/office/drawing/2014/main" id="{1F9C87F3-6C53-26FB-0A1F-4B6E23E63E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2"/>
          <a:stretch>
            <a:fillRect/>
          </a:stretch>
        </p:blipFill>
        <p:spPr bwMode="auto">
          <a:xfrm>
            <a:off x="159081" y="3670026"/>
            <a:ext cx="3226011" cy="1859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Latest News - Firefly Aerospace">
            <a:extLst>
              <a:ext uri="{FF2B5EF4-FFF2-40B4-BE49-F238E27FC236}">
                <a16:creationId xmlns:a16="http://schemas.microsoft.com/office/drawing/2014/main" id="{C7843E39-DEF4-124B-4E4A-645CCA2EAF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3" r="13482"/>
          <a:stretch>
            <a:fillRect/>
          </a:stretch>
        </p:blipFill>
        <p:spPr bwMode="auto">
          <a:xfrm>
            <a:off x="2778029" y="4168634"/>
            <a:ext cx="1379683" cy="104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96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0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84C907-73A5-6343-4F3E-A0F912B3F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hina's Long March 3B rocket launches the Tianwen-2 asteroid and comet mission from Xichang Satellite Launch Center at night, with bright orange flames and smoke illuminating the pad.">
            <a:extLst>
              <a:ext uri="{FF2B5EF4-FFF2-40B4-BE49-F238E27FC236}">
                <a16:creationId xmlns:a16="http://schemas.microsoft.com/office/drawing/2014/main" id="{4FE9CDF6-EE83-AF89-812A-EB942BB91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38555"/>
            <a:ext cx="3479800" cy="227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Research at Lowell: &quot;Quasi-satellite&quot; Asteroid Might be Moon Relic - Lowell  Observatory">
            <a:extLst>
              <a:ext uri="{FF2B5EF4-FFF2-40B4-BE49-F238E27FC236}">
                <a16:creationId xmlns:a16="http://schemas.microsoft.com/office/drawing/2014/main" id="{E6A038E5-738E-0855-4B96-5A96554FE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44535"/>
            <a:ext cx="2863625" cy="199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>
            <a:extLst>
              <a:ext uri="{FF2B5EF4-FFF2-40B4-BE49-F238E27FC236}">
                <a16:creationId xmlns:a16="http://schemas.microsoft.com/office/drawing/2014/main" id="{653A4A19-D57E-AB6E-EE44-C3C7EB6C5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32244" cy="1595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>
            <a:extLst>
              <a:ext uri="{FF2B5EF4-FFF2-40B4-BE49-F238E27FC236}">
                <a16:creationId xmlns:a16="http://schemas.microsoft.com/office/drawing/2014/main" id="{D9A9C0AB-0530-C1A3-C6E5-FA79C4A49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647" y="1060765"/>
            <a:ext cx="2946399" cy="1659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undefined">
            <a:extLst>
              <a:ext uri="{FF2B5EF4-FFF2-40B4-BE49-F238E27FC236}">
                <a16:creationId xmlns:a16="http://schemas.microsoft.com/office/drawing/2014/main" id="{1C951AA4-278F-337D-9FAC-4A0F1CD35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596" y="1641784"/>
            <a:ext cx="2589721" cy="192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OSIRIS-APEX | OSIRIS-REx">
            <a:extLst>
              <a:ext uri="{FF2B5EF4-FFF2-40B4-BE49-F238E27FC236}">
                <a16:creationId xmlns:a16="http://schemas.microsoft.com/office/drawing/2014/main" id="{B331308F-4DA5-3B0A-1C89-278E5AB918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5" t="17423" b="10301"/>
          <a:stretch>
            <a:fillRect/>
          </a:stretch>
        </p:blipFill>
        <p:spPr bwMode="auto">
          <a:xfrm>
            <a:off x="7935506" y="4219151"/>
            <a:ext cx="2224494" cy="1500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0" descr="undefined">
            <a:extLst>
              <a:ext uri="{FF2B5EF4-FFF2-40B4-BE49-F238E27FC236}">
                <a16:creationId xmlns:a16="http://schemas.microsoft.com/office/drawing/2014/main" id="{41CFBFE1-DAD3-5D92-D8E6-FC7FCC9282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95840">
            <a:off x="3323728" y="3183797"/>
            <a:ext cx="1446639" cy="108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2">
            <a:extLst>
              <a:ext uri="{FF2B5EF4-FFF2-40B4-BE49-F238E27FC236}">
                <a16:creationId xmlns:a16="http://schemas.microsoft.com/office/drawing/2014/main" id="{9F979C44-8B56-7160-E786-E9EF19482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553" y="3162724"/>
            <a:ext cx="680167" cy="642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marsglobe1.jpg">
            <a:extLst>
              <a:ext uri="{FF2B5EF4-FFF2-40B4-BE49-F238E27FC236}">
                <a16:creationId xmlns:a16="http://schemas.microsoft.com/office/drawing/2014/main" id="{58F1A3DF-EDF6-53CB-3CC4-B912B709F79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804" y="4006853"/>
            <a:ext cx="1531246" cy="1531246"/>
          </a:xfrm>
          <a:prstGeom prst="rect">
            <a:avLst/>
          </a:prstGeom>
        </p:spPr>
      </p:pic>
      <p:pic>
        <p:nvPicPr>
          <p:cNvPr id="13328" name="Picture 16" descr="undefined">
            <a:extLst>
              <a:ext uri="{FF2B5EF4-FFF2-40B4-BE49-F238E27FC236}">
                <a16:creationId xmlns:a16="http://schemas.microsoft.com/office/drawing/2014/main" id="{A47B4D57-5A6F-C8E9-04DA-EDAE37557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00" y="-114300"/>
            <a:ext cx="1476929" cy="1476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0" name="Picture 18" descr="A diamond-shaped crest houses artworks of the Lucy fossil at left, the Lucy spacecraft at center, and an artist's impression of a Jupiter trojan. The word &quot;Lucy&quot; is written in a large, bold red font at the top right corner, while the words &quot;First to the Trojans&quot; and &quot;SWRI · NASA · LM&quot; are written in a smaller white font across the bottom edges of the diamond-shaped crest.">
            <a:extLst>
              <a:ext uri="{FF2B5EF4-FFF2-40B4-BE49-F238E27FC236}">
                <a16:creationId xmlns:a16="http://schemas.microsoft.com/office/drawing/2014/main" id="{96F915EA-0101-7488-68DF-0394E89C13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511" y="432327"/>
            <a:ext cx="1518918" cy="112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2" name="Picture 20">
            <a:extLst>
              <a:ext uri="{FF2B5EF4-FFF2-40B4-BE49-F238E27FC236}">
                <a16:creationId xmlns:a16="http://schemas.microsoft.com/office/drawing/2014/main" id="{D5FBE12D-EB7E-E4F1-B063-786040DEB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92" y="445107"/>
            <a:ext cx="1358540" cy="1358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4" name="Picture 22" descr="OSIRIS APEX Update">
            <a:extLst>
              <a:ext uri="{FF2B5EF4-FFF2-40B4-BE49-F238E27FC236}">
                <a16:creationId xmlns:a16="http://schemas.microsoft.com/office/drawing/2014/main" id="{1AED32D2-8C34-40D4-30C3-FC91D02FB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041" y="3695700"/>
            <a:ext cx="1083367" cy="85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6" name="Picture 24" descr="ESA - MMX mission patch">
            <a:extLst>
              <a:ext uri="{FF2B5EF4-FFF2-40B4-BE49-F238E27FC236}">
                <a16:creationId xmlns:a16="http://schemas.microsoft.com/office/drawing/2014/main" id="{3E058638-09A8-928D-1902-D8805D36E4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511" y="4244891"/>
            <a:ext cx="953702" cy="953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D700CF06-1B37-E90C-A186-DDBBBF1A1D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34242">
            <a:off x="5898083" y="3872617"/>
            <a:ext cx="680372" cy="51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3265127-9B20-A98E-256B-28294421FF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7628" y="4976398"/>
            <a:ext cx="20258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Tianmwen-2</a:t>
            </a:r>
          </a:p>
          <a:p>
            <a:pPr eaLnBrk="1" hangingPunct="1"/>
            <a:r>
              <a:rPr lang="ja-JP" altLang="en-US" sz="1800" b="1">
                <a:solidFill>
                  <a:schemeClr val="bg1"/>
                </a:solidFill>
              </a:rPr>
              <a:t>天问二号</a:t>
            </a:r>
            <a:endParaRPr lang="en-US" alt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67EF49-D5AF-31AE-8F86-F14487203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817" y="1692706"/>
            <a:ext cx="23418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3200" dirty="0">
                <a:solidFill>
                  <a:srgbClr val="E5E8E8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ASTEROIDS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B25DA4-338F-DA28-00C9-BCC1D9F97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4050" y="5117422"/>
            <a:ext cx="23418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3200" dirty="0">
                <a:solidFill>
                  <a:srgbClr val="E5E8E8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MARS</a:t>
            </a:r>
          </a:p>
        </p:txBody>
      </p:sp>
    </p:spTree>
    <p:extLst>
      <p:ext uri="{BB962C8B-B14F-4D97-AF65-F5344CB8AC3E}">
        <p14:creationId xmlns:p14="http://schemas.microsoft.com/office/powerpoint/2010/main" val="304728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851400" y="4000500"/>
            <a:ext cx="581024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   1) A recoverable resource, </a:t>
            </a:r>
            <a:endParaRPr lang="en-US" sz="3400" b="1" i="1" dirty="0">
              <a:solidFill>
                <a:schemeClr val="accent6">
                  <a:lumMod val="20000"/>
                  <a:lumOff val="80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32917" y="4475173"/>
            <a:ext cx="502708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2) technology to recover it,</a:t>
            </a:r>
            <a:endParaRPr lang="en-US" sz="3400" b="1" i="1" dirty="0">
              <a:solidFill>
                <a:schemeClr val="accent6">
                  <a:lumMod val="20000"/>
                  <a:lumOff val="80000"/>
                </a:schemeClr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32917" y="4949846"/>
            <a:ext cx="502708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3) and a customer.</a:t>
            </a:r>
            <a:endParaRPr lang="en-US" sz="3400" b="1" i="1" dirty="0">
              <a:solidFill>
                <a:schemeClr val="accent6">
                  <a:lumMod val="20000"/>
                  <a:lumOff val="80000"/>
                </a:schemeClr>
              </a:solidFill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2" y="30389"/>
            <a:ext cx="2897987" cy="3772283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7" name="Mike Duke Intro SRR XIX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46097" y="3173780"/>
            <a:ext cx="812800" cy="8128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9080" y="3737438"/>
            <a:ext cx="227287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Mike Duke (1999)</a:t>
            </a:r>
            <a:endParaRPr lang="en-US" sz="3400" b="1" i="1" dirty="0">
              <a:solidFill>
                <a:schemeClr val="accent6">
                  <a:lumMod val="20000"/>
                  <a:lumOff val="80000"/>
                </a:schemeClr>
              </a:solidFill>
              <a:latin typeface="+mj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D3C3DA-F157-C36F-BB54-61447B2869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453" y="757318"/>
            <a:ext cx="3843420" cy="2499468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4206A6-F275-6DA9-FB84-2BCB7D722F29}"/>
              </a:ext>
            </a:extLst>
          </p:cNvPr>
          <p:cNvSpPr txBox="1"/>
          <p:nvPr/>
        </p:nvSpPr>
        <p:spPr>
          <a:xfrm>
            <a:off x="3508153" y="3237290"/>
            <a:ext cx="6448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Guiding principles to develop a successful space resources utilization plan (from SRR I):</a:t>
            </a:r>
            <a:endParaRPr lang="en-US" b="1" i="1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9718DE-CA71-3E4C-CDB1-F5A5FB0F4019}"/>
              </a:ext>
            </a:extLst>
          </p:cNvPr>
          <p:cNvSpPr txBox="1"/>
          <p:nvPr/>
        </p:nvSpPr>
        <p:spPr>
          <a:xfrm>
            <a:off x="3175000" y="175224"/>
            <a:ext cx="6448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But what have not changed are:</a:t>
            </a:r>
            <a:endParaRPr lang="en-US" b="1" i="1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361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82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4" grpId="0"/>
      <p:bldP spid="16" grpId="0"/>
      <p:bldP spid="18" grpId="0"/>
      <p:bldP spid="22" grpId="0"/>
      <p:bldP spid="9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eslie Gertsch.jpg"/>
          <p:cNvPicPr>
            <a:picLocks noChangeAspect="1"/>
          </p:cNvPicPr>
          <p:nvPr/>
        </p:nvPicPr>
        <p:blipFill rotWithShape="1">
          <a:blip r:embed="rId2"/>
          <a:srcRect l="1" r="40058"/>
          <a:stretch/>
        </p:blipFill>
        <p:spPr>
          <a:xfrm>
            <a:off x="3990301" y="658668"/>
            <a:ext cx="2179397" cy="2045514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11" name="TextBox 10"/>
          <p:cNvSpPr txBox="1"/>
          <p:nvPr/>
        </p:nvSpPr>
        <p:spPr>
          <a:xfrm>
            <a:off x="339344" y="5282575"/>
            <a:ext cx="2226056" cy="34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7" b="1" dirty="0"/>
              <a:t>Frankie Zhu (CSM)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1176" y="2672455"/>
            <a:ext cx="2864709" cy="34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7" b="1" dirty="0"/>
              <a:t>Chris Dreyer (CSM)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05438" y="2692596"/>
            <a:ext cx="3625819" cy="34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7" b="1" dirty="0"/>
              <a:t>Leslie </a:t>
            </a:r>
            <a:r>
              <a:rPr lang="en-US" sz="1667" b="1" dirty="0" err="1"/>
              <a:t>Gertsch</a:t>
            </a:r>
            <a:r>
              <a:rPr lang="en-US" sz="1667" b="1" dirty="0"/>
              <a:t> (NASA GRC/MST)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7000" y="41613"/>
            <a:ext cx="747861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67" b="1" dirty="0">
                <a:solidFill>
                  <a:srgbClr val="800000"/>
                </a:solidFill>
              </a:rPr>
              <a:t>SRR XXV Technical Steering Committee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68195" y="5215589"/>
            <a:ext cx="3181308" cy="34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7" b="1" dirty="0"/>
              <a:t>Angel </a:t>
            </a:r>
            <a:r>
              <a:rPr lang="en-US" sz="1667" b="1" dirty="0" err="1"/>
              <a:t>Abbud</a:t>
            </a:r>
            <a:r>
              <a:rPr lang="en-US" sz="1667" b="1" dirty="0"/>
              <a:t>-Madrid (CSM)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2180730-1071-1D4D-8F83-0FF85123EA7B}"/>
              </a:ext>
            </a:extLst>
          </p:cNvPr>
          <p:cNvSpPr txBox="1"/>
          <p:nvPr/>
        </p:nvSpPr>
        <p:spPr>
          <a:xfrm>
            <a:off x="7379103" y="2689359"/>
            <a:ext cx="2751868" cy="34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7" b="1" dirty="0"/>
              <a:t>George Sowers (CSM)</a:t>
            </a:r>
          </a:p>
        </p:txBody>
      </p:sp>
      <p:pic>
        <p:nvPicPr>
          <p:cNvPr id="2050" name="Picture 2" descr="Christopher Dreyer">
            <a:extLst>
              <a:ext uri="{FF2B5EF4-FFF2-40B4-BE49-F238E27FC236}">
                <a16:creationId xmlns:a16="http://schemas.microsoft.com/office/drawing/2014/main" id="{7F2A361C-7206-87AF-11FC-BC3A697C2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36" y="593983"/>
            <a:ext cx="2037790" cy="2037790"/>
          </a:xfrm>
          <a:prstGeom prst="rect">
            <a:avLst/>
          </a:prstGeom>
          <a:noFill/>
          <a:effectLst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A615BBE9-6EA5-BA54-7B66-560C1FCA8B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68" b="9789"/>
          <a:stretch/>
        </p:blipFill>
        <p:spPr>
          <a:xfrm>
            <a:off x="7833765" y="3161022"/>
            <a:ext cx="1794679" cy="2037402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" name="Picture 1" descr="Description: SRR logo.eps">
            <a:extLst>
              <a:ext uri="{FF2B5EF4-FFF2-40B4-BE49-F238E27FC236}">
                <a16:creationId xmlns:a16="http://schemas.microsoft.com/office/drawing/2014/main" id="{C6D6A79D-466C-1424-7A59-60FAC9D182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109" y="3417924"/>
            <a:ext cx="3923065" cy="1523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person wearing a suit and tie&#10;&#10;Description automatically generated with low confidence">
            <a:extLst>
              <a:ext uri="{FF2B5EF4-FFF2-40B4-BE49-F238E27FC236}">
                <a16:creationId xmlns:a16="http://schemas.microsoft.com/office/drawing/2014/main" id="{A87A44BE-4ACA-0747-B10F-FA24ED352CD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202" t="3333" r="3690" b="31334"/>
          <a:stretch/>
        </p:blipFill>
        <p:spPr>
          <a:xfrm>
            <a:off x="7548254" y="658668"/>
            <a:ext cx="2020281" cy="2007422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4437F902-3BE5-411C-D007-F5262EBCE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36" y="3184800"/>
            <a:ext cx="2037790" cy="2037790"/>
          </a:xfrm>
          <a:prstGeom prst="rect">
            <a:avLst/>
          </a:prstGeom>
          <a:noFill/>
          <a:effectLst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88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31800" y="115324"/>
            <a:ext cx="22317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800000"/>
                </a:solidFill>
                <a:latin typeface="Arial Rounded MT Bold"/>
                <a:cs typeface="Arial Rounded MT Bold"/>
              </a:rPr>
              <a:t>Sponsors</a:t>
            </a:r>
          </a:p>
        </p:txBody>
      </p:sp>
      <p:pic>
        <p:nvPicPr>
          <p:cNvPr id="19" name="Picture 18" descr="Logo, company name&#10;&#10;Description automatically generated">
            <a:extLst>
              <a:ext uri="{FF2B5EF4-FFF2-40B4-BE49-F238E27FC236}">
                <a16:creationId xmlns:a16="http://schemas.microsoft.com/office/drawing/2014/main" id="{1C74448B-AD19-1FD5-8280-564514740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127" y="2317429"/>
            <a:ext cx="2180204" cy="876800"/>
          </a:xfrm>
          <a:prstGeom prst="rect">
            <a:avLst/>
          </a:prstGeom>
        </p:spPr>
      </p:pic>
      <p:pic>
        <p:nvPicPr>
          <p:cNvPr id="21" name="Picture 2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87BDC946-8F47-1A78-757C-D7658955CC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57" y="4745527"/>
            <a:ext cx="2312903" cy="573557"/>
          </a:xfrm>
          <a:prstGeom prst="rect">
            <a:avLst/>
          </a:prstGeom>
        </p:spPr>
      </p:pic>
      <p:pic>
        <p:nvPicPr>
          <p:cNvPr id="22" name="Picture 21" descr="Logo&#10;&#10;Description automatically generated">
            <a:extLst>
              <a:ext uri="{FF2B5EF4-FFF2-40B4-BE49-F238E27FC236}">
                <a16:creationId xmlns:a16="http://schemas.microsoft.com/office/drawing/2014/main" id="{875A9684-7B9B-4A86-7BD4-C835BDE41A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522" y="1146389"/>
            <a:ext cx="2046521" cy="4924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13FE8CD-3D7A-1786-E768-56ABB76A0D5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914" b="15945"/>
          <a:stretch/>
        </p:blipFill>
        <p:spPr bwMode="auto">
          <a:xfrm>
            <a:off x="2709542" y="2198713"/>
            <a:ext cx="2102059" cy="9608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 descr="A picture containing graphics, screenshot, font, graphic design&#10;&#10;Description automatically generated">
            <a:extLst>
              <a:ext uri="{FF2B5EF4-FFF2-40B4-BE49-F238E27FC236}">
                <a16:creationId xmlns:a16="http://schemas.microsoft.com/office/drawing/2014/main" id="{574F69E2-A3B2-57B3-9EE3-319CB5CD6BC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-11252"/>
          <a:stretch/>
        </p:blipFill>
        <p:spPr bwMode="auto">
          <a:xfrm>
            <a:off x="660400" y="3463844"/>
            <a:ext cx="1439407" cy="7710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55F2EC-E135-0584-0E34-0527D29375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4281" y="4648582"/>
            <a:ext cx="3193495" cy="820551"/>
          </a:xfrm>
          <a:prstGeom prst="rect">
            <a:avLst/>
          </a:prstGeom>
        </p:spPr>
      </p:pic>
      <p:pic>
        <p:nvPicPr>
          <p:cNvPr id="6" name="Picture 5" descr="Description: SRR logo.eps">
            <a:extLst>
              <a:ext uri="{FF2B5EF4-FFF2-40B4-BE49-F238E27FC236}">
                <a16:creationId xmlns:a16="http://schemas.microsoft.com/office/drawing/2014/main" id="{9A847F3C-3272-D63B-77D2-6493541586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958" y="-5890"/>
            <a:ext cx="2628524" cy="102083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5C5DF279-569C-0CC3-EF7C-F37757FFA5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78636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7" descr="Copyright - LPIB">
            <a:extLst>
              <a:ext uri="{FF2B5EF4-FFF2-40B4-BE49-F238E27FC236}">
                <a16:creationId xmlns:a16="http://schemas.microsoft.com/office/drawing/2014/main" id="{CFF27E19-AA9C-4D73-51D1-7358B72B4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923" y="4688271"/>
            <a:ext cx="1808645" cy="68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A7D834F-4787-64F3-0E71-F8729F251BA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-9287" b="-2"/>
          <a:stretch/>
        </p:blipFill>
        <p:spPr bwMode="auto">
          <a:xfrm>
            <a:off x="2709542" y="1296618"/>
            <a:ext cx="2330795" cy="8462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Rectangle 6">
            <a:extLst>
              <a:ext uri="{FF2B5EF4-FFF2-40B4-BE49-F238E27FC236}">
                <a16:creationId xmlns:a16="http://schemas.microsoft.com/office/drawing/2014/main" id="{B382BA64-C948-AE0E-74AA-156B748B9A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8269" y="1423818"/>
            <a:ext cx="1016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9DBC71A6-0C08-E286-7B57-FA773A4BB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8274" y="2872317"/>
            <a:ext cx="1016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6" descr="Space Resources Startup Interlune Raises $18 Million in Seed Capital">
            <a:extLst>
              <a:ext uri="{FF2B5EF4-FFF2-40B4-BE49-F238E27FC236}">
                <a16:creationId xmlns:a16="http://schemas.microsoft.com/office/drawing/2014/main" id="{763027A6-52D9-CC07-04F6-35BA37DF10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133" y="3347584"/>
            <a:ext cx="20193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0">
            <a:extLst>
              <a:ext uri="{FF2B5EF4-FFF2-40B4-BE49-F238E27FC236}">
                <a16:creationId xmlns:a16="http://schemas.microsoft.com/office/drawing/2014/main" id="{55F63B69-2E62-2ABA-30F6-ECCAF24772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5833" y="127063"/>
            <a:ext cx="1016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12">
            <a:extLst>
              <a:ext uri="{FF2B5EF4-FFF2-40B4-BE49-F238E27FC236}">
                <a16:creationId xmlns:a16="http://schemas.microsoft.com/office/drawing/2014/main" id="{01511F2A-886C-90AB-EE7B-A8CF9FB71D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14">
            <a:extLst>
              <a:ext uri="{FF2B5EF4-FFF2-40B4-BE49-F238E27FC236}">
                <a16:creationId xmlns:a16="http://schemas.microsoft.com/office/drawing/2014/main" id="{589B9987-BA08-8E58-822E-39049757DE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9670" y="5015142"/>
            <a:ext cx="1016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7BBE0BD6-BEE3-C1E6-82F7-5631A65F29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2259" y="45300"/>
            <a:ext cx="1016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3" name="Picture 8">
            <a:extLst>
              <a:ext uri="{FF2B5EF4-FFF2-40B4-BE49-F238E27FC236}">
                <a16:creationId xmlns:a16="http://schemas.microsoft.com/office/drawing/2014/main" id="{E240B3B2-F671-7E2B-5343-275CCA4C7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r:link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174" y="526747"/>
            <a:ext cx="2244826" cy="1167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>
            <a:extLst>
              <a:ext uri="{FF2B5EF4-FFF2-40B4-BE49-F238E27FC236}">
                <a16:creationId xmlns:a16="http://schemas.microsoft.com/office/drawing/2014/main" id="{F5752674-A17C-FD52-768A-C1CC8033E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5" name="Picture 3">
            <a:extLst>
              <a:ext uri="{FF2B5EF4-FFF2-40B4-BE49-F238E27FC236}">
                <a16:creationId xmlns:a16="http://schemas.microsoft.com/office/drawing/2014/main" id="{38891C0D-ABA7-33B3-F7FB-46BBA642E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r:link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883" y="3254411"/>
            <a:ext cx="1422400" cy="105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6">
            <a:extLst>
              <a:ext uri="{FF2B5EF4-FFF2-40B4-BE49-F238E27FC236}">
                <a16:creationId xmlns:a16="http://schemas.microsoft.com/office/drawing/2014/main" id="{D5245C09-7DBD-6338-7FF7-89F0937D74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7" name="Picture 6" descr="Insistent Galactic Operationz (iGO) – Oklahoma Space Industry Development  Authority">
            <a:extLst>
              <a:ext uri="{FF2B5EF4-FFF2-40B4-BE49-F238E27FC236}">
                <a16:creationId xmlns:a16="http://schemas.microsoft.com/office/drawing/2014/main" id="{5038E698-A393-E9D5-81C3-15C0BF7320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r:link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269" y="4662711"/>
            <a:ext cx="1431186" cy="688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BA69E8CC-A58C-C9DE-F504-2DDE3B331DD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090926" y="3530298"/>
            <a:ext cx="1488075" cy="691862"/>
          </a:xfrm>
          <a:prstGeom prst="rect">
            <a:avLst/>
          </a:prstGeom>
        </p:spPr>
      </p:pic>
      <p:sp>
        <p:nvSpPr>
          <p:cNvPr id="24" name="Rectangle 8">
            <a:extLst>
              <a:ext uri="{FF2B5EF4-FFF2-40B4-BE49-F238E27FC236}">
                <a16:creationId xmlns:a16="http://schemas.microsoft.com/office/drawing/2014/main" id="{BFC278A9-B1CD-E49F-FFA6-1C07AD1218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0034" y="1965506"/>
            <a:ext cx="1016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9" name="Picture 9">
            <a:extLst>
              <a:ext uri="{FF2B5EF4-FFF2-40B4-BE49-F238E27FC236}">
                <a16:creationId xmlns:a16="http://schemas.microsoft.com/office/drawing/2014/main" id="{778D9AA6-5E50-7627-1FFE-90B66D19D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r:link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290" y="2541058"/>
            <a:ext cx="2070100" cy="39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tangle 10">
            <a:extLst>
              <a:ext uri="{FF2B5EF4-FFF2-40B4-BE49-F238E27FC236}">
                <a16:creationId xmlns:a16="http://schemas.microsoft.com/office/drawing/2014/main" id="{0234015C-7C3D-2D47-CB9F-CCC8A4B68F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81" name="Picture 1">
            <a:extLst>
              <a:ext uri="{FF2B5EF4-FFF2-40B4-BE49-F238E27FC236}">
                <a16:creationId xmlns:a16="http://schemas.microsoft.com/office/drawing/2014/main" id="{337F5D3F-DA40-C2D0-99A4-F4A132AAC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r:link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327" y="1453559"/>
            <a:ext cx="214630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12">
            <a:extLst>
              <a:ext uri="{FF2B5EF4-FFF2-40B4-BE49-F238E27FC236}">
                <a16:creationId xmlns:a16="http://schemas.microsoft.com/office/drawing/2014/main" id="{3B81149B-8FE0-E898-09AB-EFCB06339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83" name="Picture 2">
            <a:extLst>
              <a:ext uri="{FF2B5EF4-FFF2-40B4-BE49-F238E27FC236}">
                <a16:creationId xmlns:a16="http://schemas.microsoft.com/office/drawing/2014/main" id="{87B2BA33-BD18-2A54-FE49-C4B5F5337C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 r:link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367" y="2591858"/>
            <a:ext cx="24892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2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8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2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4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6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>
            <a:extLst>
              <a:ext uri="{FF2B5EF4-FFF2-40B4-BE49-F238E27FC236}">
                <a16:creationId xmlns:a16="http://schemas.microsoft.com/office/drawing/2014/main" id="{1D8A07CD-9420-1320-13AC-922225947D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7"/>
          <a:stretch/>
        </p:blipFill>
        <p:spPr bwMode="auto">
          <a:xfrm>
            <a:off x="2021742" y="937447"/>
            <a:ext cx="7964960" cy="4510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96D5C869-921E-3F71-5DA1-B419E94B0E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8295" y="4284654"/>
            <a:ext cx="1666662" cy="4979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en-US" sz="1600" b="1" dirty="0">
                <a:latin typeface="+mj-lt"/>
              </a:rPr>
              <a:t>Jerry Sanders</a:t>
            </a:r>
          </a:p>
          <a:p>
            <a:pPr algn="ctr" eaLnBrk="1" hangingPunct="1"/>
            <a:r>
              <a:rPr lang="en-US" altLang="en-US" sz="1600" dirty="0">
                <a:latin typeface="+mj-lt"/>
              </a:rPr>
              <a:t>NASA</a:t>
            </a:r>
          </a:p>
        </p:txBody>
      </p:sp>
      <p:pic>
        <p:nvPicPr>
          <p:cNvPr id="3" name="Picture 2" descr="A person in a suit and tie&#10;&#10;Description automatically generated">
            <a:extLst>
              <a:ext uri="{FF2B5EF4-FFF2-40B4-BE49-F238E27FC236}">
                <a16:creationId xmlns:a16="http://schemas.microsoft.com/office/drawing/2014/main" id="{D2AD6F75-2DB3-BC91-596B-65A3A8686C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5679" y="2704705"/>
            <a:ext cx="1571894" cy="1574832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28E7872C-94F9-80E9-B8F3-ADB2FDDADD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7573" y="1956717"/>
            <a:ext cx="1346602" cy="5443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en-US" sz="1600" b="1" dirty="0">
                <a:latin typeface="+mj-lt"/>
              </a:rPr>
              <a:t>Karl Hibbitts</a:t>
            </a:r>
          </a:p>
          <a:p>
            <a:pPr algn="ctr" eaLnBrk="1" hangingPunct="1"/>
            <a:r>
              <a:rPr lang="en-US" altLang="en-US" sz="1600" dirty="0">
                <a:latin typeface="+mj-lt"/>
              </a:rPr>
              <a:t>LSIC/JHAPL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B6FEAD8-FB9F-864B-544F-4FE8A0E978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0524" y="4014646"/>
            <a:ext cx="1700560" cy="4429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en-US" sz="1600" b="1" dirty="0">
                <a:latin typeface="+mj-lt"/>
              </a:rPr>
              <a:t>Kathryn </a:t>
            </a:r>
            <a:r>
              <a:rPr lang="en-US" altLang="en-US" sz="1600" b="1" dirty="0" err="1">
                <a:latin typeface="+mj-lt"/>
              </a:rPr>
              <a:t>Hadler</a:t>
            </a:r>
            <a:endParaRPr lang="en-US" altLang="en-US" sz="1600" b="1" dirty="0">
              <a:latin typeface="+mj-lt"/>
            </a:endParaRPr>
          </a:p>
          <a:p>
            <a:pPr algn="ctr" eaLnBrk="1" hangingPunct="1"/>
            <a:r>
              <a:rPr lang="en-US" altLang="en-US" sz="1600" dirty="0">
                <a:latin typeface="+mj-lt"/>
              </a:rPr>
              <a:t>ESRIC</a:t>
            </a:r>
          </a:p>
        </p:txBody>
      </p:sp>
      <p:pic>
        <p:nvPicPr>
          <p:cNvPr id="7" name="Picture 6" descr="A person in a red sweater&#10;&#10;Description automatically generated">
            <a:extLst>
              <a:ext uri="{FF2B5EF4-FFF2-40B4-BE49-F238E27FC236}">
                <a16:creationId xmlns:a16="http://schemas.microsoft.com/office/drawing/2014/main" id="{AC81BDE2-7722-5F02-E7F6-B554FBE605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845" y="2403915"/>
            <a:ext cx="1577918" cy="1577918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87663A7B-94D6-D52E-2126-7741C6061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393" y="2403915"/>
            <a:ext cx="1577918" cy="1577918"/>
          </a:xfrm>
          <a:prstGeom prst="rect">
            <a:avLst/>
          </a:prstGeom>
          <a:noFill/>
          <a:effectLst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3241B6AE-9A12-B4E0-98CF-09FCE33FEA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8392" y="3981833"/>
            <a:ext cx="1577919" cy="5398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en-US" sz="1600" b="1" dirty="0">
                <a:latin typeface="+mj-lt"/>
              </a:rPr>
              <a:t>Jun Shimada</a:t>
            </a:r>
          </a:p>
          <a:p>
            <a:pPr algn="ctr" eaLnBrk="1" hangingPunct="1"/>
            <a:r>
              <a:rPr lang="en-US" altLang="en-US" sz="1600" dirty="0">
                <a:latin typeface="+mj-lt"/>
              </a:rPr>
              <a:t>JAXA</a:t>
            </a: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4A01256A-F456-1CC1-CFD2-EF7C518CC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243" y="-13259"/>
            <a:ext cx="266919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8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National Plans &amp;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b="1" dirty="0">
                <a:solidFill>
                  <a:srgbClr val="8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Priorities Panel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82380CA-E9C0-8895-B8AB-DD9FB44A3E14}"/>
              </a:ext>
            </a:extLst>
          </p:cNvPr>
          <p:cNvSpPr/>
          <p:nvPr/>
        </p:nvSpPr>
        <p:spPr>
          <a:xfrm>
            <a:off x="2761050" y="2211481"/>
            <a:ext cx="187925" cy="188819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5E042EB-657E-FE51-FD57-386E4317EDDD}"/>
              </a:ext>
            </a:extLst>
          </p:cNvPr>
          <p:cNvSpPr/>
          <p:nvPr/>
        </p:nvSpPr>
        <p:spPr>
          <a:xfrm>
            <a:off x="3368075" y="2096354"/>
            <a:ext cx="187925" cy="188819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3B1CBAA-6546-0DE0-6119-2AFB984A17A1}"/>
              </a:ext>
            </a:extLst>
          </p:cNvPr>
          <p:cNvSpPr/>
          <p:nvPr/>
        </p:nvSpPr>
        <p:spPr>
          <a:xfrm>
            <a:off x="5343069" y="1731193"/>
            <a:ext cx="220118" cy="20991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8BA6CF0-1A58-8A81-5772-B0A341C3763B}"/>
              </a:ext>
            </a:extLst>
          </p:cNvPr>
          <p:cNvSpPr/>
          <p:nvPr/>
        </p:nvSpPr>
        <p:spPr>
          <a:xfrm>
            <a:off x="8335725" y="2042929"/>
            <a:ext cx="259475" cy="247164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Joshua Rasera, Research Assistant, Department of Earth Science and  Engineering - Imperial people">
            <a:extLst>
              <a:ext uri="{FF2B5EF4-FFF2-40B4-BE49-F238E27FC236}">
                <a16:creationId xmlns:a16="http://schemas.microsoft.com/office/drawing/2014/main" id="{42EDA332-7320-9166-85D9-9D096DE1C4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97" r="1"/>
          <a:stretch>
            <a:fillRect/>
          </a:stretch>
        </p:blipFill>
        <p:spPr bwMode="auto">
          <a:xfrm>
            <a:off x="5951845" y="65184"/>
            <a:ext cx="1752107" cy="1574832"/>
          </a:xfrm>
          <a:prstGeom prst="rect">
            <a:avLst/>
          </a:prstGeom>
          <a:noFill/>
          <a:effectLst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3755C4AE-4ED3-3F91-FB1B-36B9C4DBD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4822" y="1656422"/>
            <a:ext cx="1700560" cy="4429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en-US" sz="1600" b="1" dirty="0">
                <a:latin typeface="+mj-lt"/>
              </a:rPr>
              <a:t>Joshua </a:t>
            </a:r>
            <a:r>
              <a:rPr lang="en-US" altLang="en-US" sz="1600" b="1" dirty="0" err="1">
                <a:latin typeface="+mj-lt"/>
              </a:rPr>
              <a:t>Rasera</a:t>
            </a:r>
            <a:endParaRPr lang="en-US" altLang="en-US" sz="1600" b="1" dirty="0">
              <a:latin typeface="+mj-lt"/>
            </a:endParaRPr>
          </a:p>
          <a:p>
            <a:pPr algn="ctr" eaLnBrk="1" hangingPunct="1"/>
            <a:r>
              <a:rPr lang="en-US" altLang="en-US" sz="1600" dirty="0">
                <a:latin typeface="+mj-lt"/>
              </a:rPr>
              <a:t>Imperial College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DE28078-62A6-E477-07A3-D4DB76E576D2}"/>
              </a:ext>
            </a:extLst>
          </p:cNvPr>
          <p:cNvSpPr/>
          <p:nvPr/>
        </p:nvSpPr>
        <p:spPr>
          <a:xfrm>
            <a:off x="5125001" y="1551467"/>
            <a:ext cx="220118" cy="20991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62D5460-B9C9-BD2E-D8A2-C20B6F673B26}"/>
              </a:ext>
            </a:extLst>
          </p:cNvPr>
          <p:cNvSpPr/>
          <p:nvPr/>
        </p:nvSpPr>
        <p:spPr>
          <a:xfrm>
            <a:off x="8022769" y="2027784"/>
            <a:ext cx="259475" cy="247164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4" name="Picture 6" descr="2022년 한국지질자원연구원 대표과학자'에 김경자 우주자원개발센터장 : 동아사이언스">
            <a:extLst>
              <a:ext uri="{FF2B5EF4-FFF2-40B4-BE49-F238E27FC236}">
                <a16:creationId xmlns:a16="http://schemas.microsoft.com/office/drawing/2014/main" id="{8FB6CC03-11F5-132F-7512-2CF3628C9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5725" y="56740"/>
            <a:ext cx="1450968" cy="1574831"/>
          </a:xfrm>
          <a:prstGeom prst="rect">
            <a:avLst/>
          </a:prstGeom>
          <a:noFill/>
          <a:effectLst>
            <a:softEdge rad="25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2656192E-84A3-E162-E058-2737219112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8232" y="1604375"/>
            <a:ext cx="1508462" cy="4429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50800"/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en-US" sz="1600" b="1" dirty="0">
                <a:latin typeface="+mj-lt"/>
              </a:rPr>
              <a:t>Kyeong Ja Kim</a:t>
            </a:r>
          </a:p>
          <a:p>
            <a:pPr algn="ctr" eaLnBrk="1" hangingPunct="1"/>
            <a:r>
              <a:rPr lang="en-US" altLang="en-US" sz="1600" dirty="0">
                <a:latin typeface="+mj-lt"/>
              </a:rPr>
              <a:t>KIGAM</a:t>
            </a:r>
          </a:p>
        </p:txBody>
      </p:sp>
      <p:pic>
        <p:nvPicPr>
          <p:cNvPr id="2058" name="Picture 10" descr="Charles Hibbitts | Johns Hopkins University Applied Physics Laboratory">
            <a:extLst>
              <a:ext uri="{FF2B5EF4-FFF2-40B4-BE49-F238E27FC236}">
                <a16:creationId xmlns:a16="http://schemas.microsoft.com/office/drawing/2014/main" id="{FEDB90B1-B833-B901-036B-66DC8C3C2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592" y="142619"/>
            <a:ext cx="1492003" cy="1492003"/>
          </a:xfrm>
          <a:prstGeom prst="rect">
            <a:avLst/>
          </a:prstGeom>
          <a:noFill/>
          <a:effectLst>
            <a:softEdge rad="25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41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8" grpId="0" animBg="1"/>
      <p:bldP spid="13" grpId="0"/>
      <p:bldP spid="14" grpId="0" animBg="1"/>
      <p:bldP spid="15" grpId="0" animBg="1"/>
      <p:bldP spid="16" grpId="0" animBg="1"/>
      <p:bldP spid="17" grpId="0" animBg="1"/>
      <p:bldP spid="4" grpId="0" animBg="1"/>
      <p:bldP spid="10" grpId="0" animBg="1"/>
      <p:bldP spid="11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812A17-B035-739D-06BF-2983DD9024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C46578F-628D-A20A-CD88-C9B8CC6E83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826"/>
            <a:ext cx="10160000" cy="6303326"/>
          </a:xfrm>
          <a:prstGeom prst="rect">
            <a:avLst/>
          </a:prstGeom>
        </p:spPr>
      </p:pic>
      <p:pic>
        <p:nvPicPr>
          <p:cNvPr id="11" name="Picture 10" descr="Description: SRR logo.eps">
            <a:extLst>
              <a:ext uri="{FF2B5EF4-FFF2-40B4-BE49-F238E27FC236}">
                <a16:creationId xmlns:a16="http://schemas.microsoft.com/office/drawing/2014/main" id="{FC808429-B528-60F0-4196-D586DAFC1B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190500"/>
            <a:ext cx="4724400" cy="18348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A21B3B-81D3-6E86-9A5D-B9F4ECD97F69}"/>
              </a:ext>
            </a:extLst>
          </p:cNvPr>
          <p:cNvSpPr txBox="1"/>
          <p:nvPr/>
        </p:nvSpPr>
        <p:spPr>
          <a:xfrm>
            <a:off x="8017884" y="5188033"/>
            <a:ext cx="25485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ptos" panose="020B0004020202020204" pitchFamily="34" charset="0"/>
              </a:rPr>
              <a:t>June 3-6, 2025</a:t>
            </a:r>
          </a:p>
          <a:p>
            <a:endParaRPr lang="en-US" sz="20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AB15EA-F259-6BDE-AB5F-E01FF174406B}"/>
              </a:ext>
            </a:extLst>
          </p:cNvPr>
          <p:cNvSpPr txBox="1"/>
          <p:nvPr/>
        </p:nvSpPr>
        <p:spPr>
          <a:xfrm>
            <a:off x="3670300" y="3721004"/>
            <a:ext cx="28575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rgbClr val="E4EDF9"/>
                </a:solidFill>
                <a:latin typeface="Aptos" panose="020B0004020202020204" pitchFamily="34" charset="0"/>
              </a:rPr>
              <a:t>XXV</a:t>
            </a:r>
            <a:endParaRPr lang="en-US" sz="8800" dirty="0">
              <a:solidFill>
                <a:srgbClr val="E4EDF9"/>
              </a:solidFill>
              <a:latin typeface="Aptos" panose="020B00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D32C80-D937-F2C7-4A4E-C8067F97B38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33300"/>
          <a:stretch>
            <a:fillRect/>
          </a:stretch>
        </p:blipFill>
        <p:spPr>
          <a:xfrm>
            <a:off x="7782713" y="4305300"/>
            <a:ext cx="2377287" cy="88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6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09A942-0602-1387-9634-A6C9590F2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Who remembers the Y2K scare? - The More You Know post - Imgur">
            <a:extLst>
              <a:ext uri="{FF2B5EF4-FFF2-40B4-BE49-F238E27FC236}">
                <a16:creationId xmlns:a16="http://schemas.microsoft.com/office/drawing/2014/main" id="{6E27DAB8-14D4-18CC-1175-21AEE17E5E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9" r="5202" b="8064"/>
          <a:stretch>
            <a:fillRect/>
          </a:stretch>
        </p:blipFill>
        <p:spPr bwMode="auto">
          <a:xfrm>
            <a:off x="4318000" y="0"/>
            <a:ext cx="3440126" cy="4027466"/>
          </a:xfrm>
          <a:prstGeom prst="rect">
            <a:avLst/>
          </a:prstGeom>
          <a:noFill/>
          <a:effectLst>
            <a:softEdge rad="76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Party Like It's 1999 (Slim Remix) - song and lyrics by The Fatboy Prince |  Spotify">
            <a:extLst>
              <a:ext uri="{FF2B5EF4-FFF2-40B4-BE49-F238E27FC236}">
                <a16:creationId xmlns:a16="http://schemas.microsoft.com/office/drawing/2014/main" id="{8E86AE3D-3EE1-03D9-8A57-5E75E8E44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56537"/>
            <a:ext cx="3840162" cy="384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5E8910-E1F2-17B4-5CCC-11B6833D64F6}"/>
              </a:ext>
            </a:extLst>
          </p:cNvPr>
          <p:cNvSpPr txBox="1"/>
          <p:nvPr/>
        </p:nvSpPr>
        <p:spPr>
          <a:xfrm>
            <a:off x="6319839" y="4013750"/>
            <a:ext cx="1770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ptos" panose="020B0004020202020204" pitchFamily="34" charset="0"/>
              </a:rPr>
              <a:t>Y2K bug 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C31107-60F8-1903-8DA9-F936ED8B688E}"/>
              </a:ext>
            </a:extLst>
          </p:cNvPr>
          <p:cNvSpPr txBox="1"/>
          <p:nvPr/>
        </p:nvSpPr>
        <p:spPr>
          <a:xfrm>
            <a:off x="28504" y="110206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ptos" panose="020B0004020202020204" pitchFamily="34" charset="0"/>
              </a:rPr>
              <a:t>1999 …</a:t>
            </a:r>
          </a:p>
        </p:txBody>
      </p:sp>
      <p:pic>
        <p:nvPicPr>
          <p:cNvPr id="1026" name="Picture 2" descr="On this day in history – Jan. 4, 1999 – The euro debuts">
            <a:extLst>
              <a:ext uri="{FF2B5EF4-FFF2-40B4-BE49-F238E27FC236}">
                <a16:creationId xmlns:a16="http://schemas.microsoft.com/office/drawing/2014/main" id="{DFF3E6F6-9214-EBC8-A233-9F303B6F1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800" y="4038600"/>
            <a:ext cx="29718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Broncos have won twice in six previous trips to Super Bowl – The Denver Post">
            <a:extLst>
              <a:ext uri="{FF2B5EF4-FFF2-40B4-BE49-F238E27FC236}">
                <a16:creationId xmlns:a16="http://schemas.microsoft.com/office/drawing/2014/main" id="{013EF0BF-46B9-BBD7-B32F-BB26D7F67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9400" y="0"/>
            <a:ext cx="2260599" cy="399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353EE55-4C99-FBA0-4827-686555204D70}"/>
              </a:ext>
            </a:extLst>
          </p:cNvPr>
          <p:cNvSpPr txBox="1"/>
          <p:nvPr/>
        </p:nvSpPr>
        <p:spPr>
          <a:xfrm>
            <a:off x="508000" y="5243030"/>
            <a:ext cx="3254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ptos" panose="020B0004020202020204" pitchFamily="34" charset="0"/>
              </a:rPr>
              <a:t>Introduction of Euro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FD2F98-D622-467A-B06E-31AA75104A9E}"/>
              </a:ext>
            </a:extLst>
          </p:cNvPr>
          <p:cNvSpPr txBox="1"/>
          <p:nvPr/>
        </p:nvSpPr>
        <p:spPr>
          <a:xfrm>
            <a:off x="7899401" y="4018029"/>
            <a:ext cx="226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ptos" panose="020B0004020202020204" pitchFamily="34" charset="0"/>
              </a:rPr>
              <a:t>Denver Broncos Super Bowl XXXIII champions</a:t>
            </a:r>
          </a:p>
        </p:txBody>
      </p:sp>
    </p:spTree>
    <p:extLst>
      <p:ext uri="{BB962C8B-B14F-4D97-AF65-F5344CB8AC3E}">
        <p14:creationId xmlns:p14="http://schemas.microsoft.com/office/powerpoint/2010/main" val="352480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DB1E46-3FEB-4973-6AC7-981445006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This Week in NASA History: Discovery Becomes First Space Shuttle to Dock  With International Space Station - May 29, 1999 - NASA">
            <a:extLst>
              <a:ext uri="{FF2B5EF4-FFF2-40B4-BE49-F238E27FC236}">
                <a16:creationId xmlns:a16="http://schemas.microsoft.com/office/drawing/2014/main" id="{9E0EA3A9-EDC5-FD29-0F76-95ADE215B1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18" y="2611765"/>
            <a:ext cx="3097201" cy="310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25 Years Ago: STS-96 Resupplies the Space Station - NASA">
            <a:extLst>
              <a:ext uri="{FF2B5EF4-FFF2-40B4-BE49-F238E27FC236}">
                <a16:creationId xmlns:a16="http://schemas.microsoft.com/office/drawing/2014/main" id="{B50DA276-A511-EBB0-EC11-4514379710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113" y="5786085"/>
            <a:ext cx="877887" cy="95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7AB0FEB2-1E14-B9DE-1972-F83836545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024" y="3309036"/>
            <a:ext cx="1603976" cy="2405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F67E1C-444A-D40D-B740-CC3DD677B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4166" y="4914900"/>
            <a:ext cx="22494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18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Lunar Prospector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128234-CEE2-AA8C-5AF2-8210D2F82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9695" y="5284232"/>
            <a:ext cx="396253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Planetary Nuclear Spectroscopy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58DA2C-62FA-30DD-BBE8-12DED2EEE6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22996">
            <a:off x="8242472" y="827071"/>
            <a:ext cx="2002449" cy="13716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8843C6-AB47-DE7D-B3AB-D478E16E661C}"/>
              </a:ext>
            </a:extLst>
          </p:cNvPr>
          <p:cNvSpPr txBox="1"/>
          <p:nvPr/>
        </p:nvSpPr>
        <p:spPr>
          <a:xfrm>
            <a:off x="28504" y="110206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ptos" panose="020B0004020202020204" pitchFamily="34" charset="0"/>
              </a:rPr>
              <a:t>1999 in space</a:t>
            </a:r>
          </a:p>
        </p:txBody>
      </p:sp>
      <p:pic>
        <p:nvPicPr>
          <p:cNvPr id="5124" name="Picture 4" descr="Spaceflight mission report: STS-96">
            <a:extLst>
              <a:ext uri="{FF2B5EF4-FFF2-40B4-BE49-F238E27FC236}">
                <a16:creationId xmlns:a16="http://schemas.microsoft.com/office/drawing/2014/main" id="{FD4FFA37-451A-81D6-25EA-780CD94E8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4388" y="922130"/>
            <a:ext cx="1926252" cy="207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Moon.jpg">
            <a:extLst>
              <a:ext uri="{FF2B5EF4-FFF2-40B4-BE49-F238E27FC236}">
                <a16:creationId xmlns:a16="http://schemas.microsoft.com/office/drawing/2014/main" id="{96E2CEC4-2A7E-0F6D-B53D-1BF44A0E07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883" y="1387366"/>
            <a:ext cx="1970234" cy="1859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6" descr="Lunar Prospector - Wikiwand">
            <a:extLst>
              <a:ext uri="{FF2B5EF4-FFF2-40B4-BE49-F238E27FC236}">
                <a16:creationId xmlns:a16="http://schemas.microsoft.com/office/drawing/2014/main" id="{4B2ADE56-E1F3-254B-A429-568BC4680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640" y="0"/>
            <a:ext cx="2826008" cy="201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D17744D-7E1F-A385-F3EC-7D1F561AE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7241" y="4874523"/>
            <a:ext cx="15630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4000" dirty="0">
                <a:solidFill>
                  <a:schemeClr val="accent6">
                    <a:lumMod val="20000"/>
                    <a:lumOff val="80000"/>
                  </a:schemeClr>
                </a:solidFill>
                <a:latin typeface="Aptos" panose="020B0004020202020204" pitchFamily="34" charset="0"/>
                <a:cs typeface="Arial" panose="020B0604020202020204" pitchFamily="34" charset="0"/>
              </a:rPr>
              <a:t>LEO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95ACF9-E51A-4B61-097E-E30017B410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9113" y="62376"/>
            <a:ext cx="17115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4000" dirty="0">
                <a:solidFill>
                  <a:schemeClr val="accent6">
                    <a:lumMod val="20000"/>
                    <a:lumOff val="80000"/>
                  </a:schemeClr>
                </a:solidFill>
                <a:latin typeface="Aptos" panose="020B0004020202020204" pitchFamily="34" charset="0"/>
                <a:cs typeface="Arial" panose="020B0604020202020204" pitchFamily="34" charset="0"/>
              </a:rPr>
              <a:t>MOON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FA7BF5-84BE-0672-A11C-1DCE5C0BF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3697" y="1094978"/>
            <a:ext cx="11439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Discovery</a:t>
            </a:r>
          </a:p>
          <a:p>
            <a:pPr eaLnBrk="1" hangingPunct="1"/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STS-96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E1A011-792A-DC5D-39B6-40E47037F6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3759" y="2984750"/>
            <a:ext cx="15630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 in construction</a:t>
            </a:r>
          </a:p>
        </p:txBody>
      </p:sp>
    </p:spTree>
    <p:extLst>
      <p:ext uri="{BB962C8B-B14F-4D97-AF65-F5344CB8AC3E}">
        <p14:creationId xmlns:p14="http://schemas.microsoft.com/office/powerpoint/2010/main" val="172533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8" grpId="0"/>
      <p:bldP spid="9" grpId="0"/>
      <p:bldP spid="10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5DF23C-32C9-C309-568B-D9651C2DFF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E58002-361E-334A-8511-6F6D6F5B11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9641" y="489827"/>
            <a:ext cx="396253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Mars Climate Orbiter</a:t>
            </a:r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id="{AD8FDE72-FC5B-A0C9-3A62-EE5E4C605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972" y="2608748"/>
            <a:ext cx="3810000" cy="3098800"/>
          </a:xfrm>
          <a:prstGeom prst="rect">
            <a:avLst/>
          </a:prstGeom>
          <a:noFill/>
          <a:effectLst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3DA25BF-259E-91E1-ACA1-65663DE540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2706" y="5055896"/>
            <a:ext cx="396253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Mars Polar Lander</a:t>
            </a:r>
          </a:p>
        </p:txBody>
      </p:sp>
      <p:pic>
        <p:nvPicPr>
          <p:cNvPr id="4" name="Picture 3" descr="marsglobe1.jpg">
            <a:extLst>
              <a:ext uri="{FF2B5EF4-FFF2-40B4-BE49-F238E27FC236}">
                <a16:creationId xmlns:a16="http://schemas.microsoft.com/office/drawing/2014/main" id="{E0FB0058-794F-FDE4-0DCC-61BCCC964F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5200"/>
            <a:ext cx="3479800" cy="3479800"/>
          </a:xfrm>
          <a:prstGeom prst="rect">
            <a:avLst/>
          </a:prstGeom>
        </p:spPr>
      </p:pic>
      <p:pic>
        <p:nvPicPr>
          <p:cNvPr id="9218" name="Picture 2">
            <a:extLst>
              <a:ext uri="{FF2B5EF4-FFF2-40B4-BE49-F238E27FC236}">
                <a16:creationId xmlns:a16="http://schemas.microsoft.com/office/drawing/2014/main" id="{2D862849-FE83-7FDC-D990-9A2729255E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671" y="-28182"/>
            <a:ext cx="3087343" cy="2809482"/>
          </a:xfrm>
          <a:prstGeom prst="rect">
            <a:avLst/>
          </a:prstGeom>
          <a:noFill/>
          <a:effectLst>
            <a:softEdge rad="152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5A88C9-52ED-2231-0100-8283596CB7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835" y="136554"/>
            <a:ext cx="15630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4000" dirty="0">
                <a:solidFill>
                  <a:schemeClr val="accent6">
                    <a:lumMod val="20000"/>
                    <a:lumOff val="80000"/>
                  </a:schemeClr>
                </a:solidFill>
                <a:latin typeface="Aptos" panose="020B0004020202020204" pitchFamily="34" charset="0"/>
                <a:cs typeface="Arial" panose="020B0604020202020204" pitchFamily="34" charset="0"/>
              </a:rPr>
              <a:t>MARS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F2FF0B6-1808-C11C-ACF5-A0ECFA8A6D79}"/>
              </a:ext>
            </a:extLst>
          </p:cNvPr>
          <p:cNvCxnSpPr/>
          <p:nvPr/>
        </p:nvCxnSpPr>
        <p:spPr>
          <a:xfrm flipV="1">
            <a:off x="4445951" y="647700"/>
            <a:ext cx="2057400" cy="1828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4DE6B8C-6526-9239-98AE-9F049FA0F53C}"/>
              </a:ext>
            </a:extLst>
          </p:cNvPr>
          <p:cNvCxnSpPr>
            <a:cxnSpLocks/>
          </p:cNvCxnSpPr>
          <p:nvPr/>
        </p:nvCxnSpPr>
        <p:spPr>
          <a:xfrm flipH="1" flipV="1">
            <a:off x="4750751" y="647700"/>
            <a:ext cx="1828802" cy="175260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946B95A-8DD6-D57C-DC73-3137816CFCCE}"/>
              </a:ext>
            </a:extLst>
          </p:cNvPr>
          <p:cNvCxnSpPr/>
          <p:nvPr/>
        </p:nvCxnSpPr>
        <p:spPr>
          <a:xfrm flipV="1">
            <a:off x="5284841" y="3685366"/>
            <a:ext cx="2057400" cy="1828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450E7BD-1178-67FD-128C-435257200C7D}"/>
              </a:ext>
            </a:extLst>
          </p:cNvPr>
          <p:cNvCxnSpPr>
            <a:cxnSpLocks/>
          </p:cNvCxnSpPr>
          <p:nvPr/>
        </p:nvCxnSpPr>
        <p:spPr>
          <a:xfrm flipH="1" flipV="1">
            <a:off x="5589641" y="3685366"/>
            <a:ext cx="1828802" cy="175260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979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grass, sky, plant&#10;&#10;Description automatically generated">
            <a:extLst>
              <a:ext uri="{FF2B5EF4-FFF2-40B4-BE49-F238E27FC236}">
                <a16:creationId xmlns:a16="http://schemas.microsoft.com/office/drawing/2014/main" id="{8012F69B-F406-F33C-D029-84C64685B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86250" cy="5715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F5A4858-3B9B-AC10-1B2D-CA3858B71318}"/>
              </a:ext>
            </a:extLst>
          </p:cNvPr>
          <p:cNvSpPr txBox="1"/>
          <p:nvPr/>
        </p:nvSpPr>
        <p:spPr>
          <a:xfrm>
            <a:off x="4699000" y="419100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Aptos" panose="020B0004020202020204" pitchFamily="34" charset="0"/>
              </a:rPr>
              <a:t>And in October, 1999 …</a:t>
            </a:r>
          </a:p>
        </p:txBody>
      </p:sp>
      <p:pic>
        <p:nvPicPr>
          <p:cNvPr id="5122" name="Picture 2" descr="Proceedings of SRR IX">
            <a:extLst>
              <a:ext uri="{FF2B5EF4-FFF2-40B4-BE49-F238E27FC236}">
                <a16:creationId xmlns:a16="http://schemas.microsoft.com/office/drawing/2014/main" id="{2E2604C4-A70D-95A9-B2F2-AC4377E92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3314700"/>
            <a:ext cx="4876800" cy="205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A46BDA3-D301-A395-486B-B5EC8F8FC85C}"/>
              </a:ext>
            </a:extLst>
          </p:cNvPr>
          <p:cNvSpPr/>
          <p:nvPr/>
        </p:nvSpPr>
        <p:spPr>
          <a:xfrm>
            <a:off x="7442200" y="4076700"/>
            <a:ext cx="285132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7E08245-87B9-2F28-A886-549ABCB2326E}"/>
              </a:ext>
            </a:extLst>
          </p:cNvPr>
          <p:cNvSpPr/>
          <p:nvPr/>
        </p:nvSpPr>
        <p:spPr>
          <a:xfrm>
            <a:off x="5359830" y="4762500"/>
            <a:ext cx="2158569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45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CFB385-CE46-F09D-D9E0-D7D0810B2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4F1063-F679-AE40-56F8-957A9C27E7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99" y="2233469"/>
            <a:ext cx="10102901" cy="543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212EFB-7A18-D4D0-2549-E2752DACC1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199" y="339279"/>
            <a:ext cx="6350965" cy="6749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6F7991-F87F-77C1-7DB2-226AE3ADE4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400" y="1276656"/>
            <a:ext cx="8632239" cy="587102"/>
          </a:xfrm>
          <a:prstGeom prst="rect">
            <a:avLst/>
          </a:prstGeom>
        </p:spPr>
      </p:pic>
      <p:pic>
        <p:nvPicPr>
          <p:cNvPr id="12" name="Picture 11" descr="A close up of a sign&#10;&#10;AI-generated content may be incorrect.">
            <a:extLst>
              <a:ext uri="{FF2B5EF4-FFF2-40B4-BE49-F238E27FC236}">
                <a16:creationId xmlns:a16="http://schemas.microsoft.com/office/drawing/2014/main" id="{234C029B-8F41-1235-4338-5740F86EB8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9322" y="3619754"/>
            <a:ext cx="5335736" cy="66341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A23AC12-2BA2-B12E-B9BC-3C6676E0CD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6688" y="2963161"/>
            <a:ext cx="8469112" cy="66481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5704806-35BA-733A-1DF0-BA0A1570CB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1600" y="5953755"/>
            <a:ext cx="7772400" cy="26987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0E54475-F7BF-7F86-710A-C8681F6D55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835" y="4229100"/>
            <a:ext cx="7112965" cy="64663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327CBD2-6537-15AE-0F03-6911C03ED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835" y="136554"/>
            <a:ext cx="31505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4000" b="1" dirty="0">
                <a:solidFill>
                  <a:schemeClr val="accent1">
                    <a:lumMod val="50000"/>
                  </a:schemeClr>
                </a:solidFill>
                <a:latin typeface="Aptos" panose="020B0004020202020204" pitchFamily="34" charset="0"/>
                <a:cs typeface="Arial" panose="020B0604020202020204" pitchFamily="34" charset="0"/>
              </a:rPr>
              <a:t>SRR I topics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0D52D2-2502-163F-725A-9D01117F28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8534" y="4939760"/>
            <a:ext cx="63578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D.J. O’Donnell, United Societies in Space</a:t>
            </a:r>
          </a:p>
          <a:p>
            <a:pPr eaLnBrk="1" hangingPunct="1"/>
            <a:r>
              <a:rPr lang="en-US" alt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Property Rights and Space Resources Development</a:t>
            </a: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ACD9A5DC-9E6F-E4A9-08E6-2BCA9C7D75B3}"/>
              </a:ext>
            </a:extLst>
          </p:cNvPr>
          <p:cNvSpPr/>
          <p:nvPr/>
        </p:nvSpPr>
        <p:spPr>
          <a:xfrm>
            <a:off x="3784600" y="1016382"/>
            <a:ext cx="1981200" cy="164718"/>
          </a:xfrm>
          <a:custGeom>
            <a:avLst/>
            <a:gdLst>
              <a:gd name="connsiteX0" fmla="*/ 0 w 900752"/>
              <a:gd name="connsiteY0" fmla="*/ 177421 h 177421"/>
              <a:gd name="connsiteX1" fmla="*/ 341194 w 900752"/>
              <a:gd name="connsiteY1" fmla="*/ 54591 h 177421"/>
              <a:gd name="connsiteX2" fmla="*/ 900752 w 900752"/>
              <a:gd name="connsiteY2" fmla="*/ 0 h 17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752" h="177421">
                <a:moveTo>
                  <a:pt x="0" y="177421"/>
                </a:moveTo>
                <a:lnTo>
                  <a:pt x="341194" y="54591"/>
                </a:lnTo>
                <a:lnTo>
                  <a:pt x="900752" y="0"/>
                </a:lnTo>
              </a:path>
            </a:pathLst>
          </a:custGeom>
          <a:noFill/>
          <a:ln w="38100">
            <a:solidFill>
              <a:srgbClr val="800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A42C0739-6061-E6D9-5A35-697FEFF51F8D}"/>
              </a:ext>
            </a:extLst>
          </p:cNvPr>
          <p:cNvSpPr/>
          <p:nvPr/>
        </p:nvSpPr>
        <p:spPr>
          <a:xfrm>
            <a:off x="584200" y="1861387"/>
            <a:ext cx="2362200" cy="211599"/>
          </a:xfrm>
          <a:custGeom>
            <a:avLst/>
            <a:gdLst>
              <a:gd name="connsiteX0" fmla="*/ 0 w 900752"/>
              <a:gd name="connsiteY0" fmla="*/ 177421 h 177421"/>
              <a:gd name="connsiteX1" fmla="*/ 341194 w 900752"/>
              <a:gd name="connsiteY1" fmla="*/ 54591 h 177421"/>
              <a:gd name="connsiteX2" fmla="*/ 900752 w 900752"/>
              <a:gd name="connsiteY2" fmla="*/ 0 h 17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752" h="177421">
                <a:moveTo>
                  <a:pt x="0" y="177421"/>
                </a:moveTo>
                <a:lnTo>
                  <a:pt x="341194" y="54591"/>
                </a:lnTo>
                <a:lnTo>
                  <a:pt x="900752" y="0"/>
                </a:lnTo>
              </a:path>
            </a:pathLst>
          </a:custGeom>
          <a:noFill/>
          <a:ln w="38100">
            <a:solidFill>
              <a:srgbClr val="800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FDBD953B-45ED-D021-7C6C-387136A3844C}"/>
              </a:ext>
            </a:extLst>
          </p:cNvPr>
          <p:cNvSpPr/>
          <p:nvPr/>
        </p:nvSpPr>
        <p:spPr>
          <a:xfrm>
            <a:off x="1498600" y="2787953"/>
            <a:ext cx="1981200" cy="149073"/>
          </a:xfrm>
          <a:custGeom>
            <a:avLst/>
            <a:gdLst>
              <a:gd name="connsiteX0" fmla="*/ 0 w 900752"/>
              <a:gd name="connsiteY0" fmla="*/ 177421 h 177421"/>
              <a:gd name="connsiteX1" fmla="*/ 341194 w 900752"/>
              <a:gd name="connsiteY1" fmla="*/ 54591 h 177421"/>
              <a:gd name="connsiteX2" fmla="*/ 900752 w 900752"/>
              <a:gd name="connsiteY2" fmla="*/ 0 h 17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752" h="177421">
                <a:moveTo>
                  <a:pt x="0" y="177421"/>
                </a:moveTo>
                <a:lnTo>
                  <a:pt x="341194" y="54591"/>
                </a:lnTo>
                <a:lnTo>
                  <a:pt x="900752" y="0"/>
                </a:lnTo>
              </a:path>
            </a:pathLst>
          </a:custGeom>
          <a:noFill/>
          <a:ln w="38100">
            <a:solidFill>
              <a:srgbClr val="800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8528DD39-944B-6503-2C9B-8EE8EDF4DC7D}"/>
              </a:ext>
            </a:extLst>
          </p:cNvPr>
          <p:cNvSpPr/>
          <p:nvPr/>
        </p:nvSpPr>
        <p:spPr>
          <a:xfrm>
            <a:off x="889000" y="3688667"/>
            <a:ext cx="1981200" cy="149073"/>
          </a:xfrm>
          <a:custGeom>
            <a:avLst/>
            <a:gdLst>
              <a:gd name="connsiteX0" fmla="*/ 0 w 900752"/>
              <a:gd name="connsiteY0" fmla="*/ 177421 h 177421"/>
              <a:gd name="connsiteX1" fmla="*/ 341194 w 900752"/>
              <a:gd name="connsiteY1" fmla="*/ 54591 h 177421"/>
              <a:gd name="connsiteX2" fmla="*/ 900752 w 900752"/>
              <a:gd name="connsiteY2" fmla="*/ 0 h 17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752" h="177421">
                <a:moveTo>
                  <a:pt x="0" y="177421"/>
                </a:moveTo>
                <a:lnTo>
                  <a:pt x="341194" y="54591"/>
                </a:lnTo>
                <a:lnTo>
                  <a:pt x="900752" y="0"/>
                </a:lnTo>
              </a:path>
            </a:pathLst>
          </a:custGeom>
          <a:noFill/>
          <a:ln w="38100">
            <a:solidFill>
              <a:srgbClr val="800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1FB32668-6843-A7F1-C9DD-E8EB54BC6FC8}"/>
              </a:ext>
            </a:extLst>
          </p:cNvPr>
          <p:cNvSpPr/>
          <p:nvPr/>
        </p:nvSpPr>
        <p:spPr>
          <a:xfrm>
            <a:off x="7437190" y="4250667"/>
            <a:ext cx="1981200" cy="149073"/>
          </a:xfrm>
          <a:custGeom>
            <a:avLst/>
            <a:gdLst>
              <a:gd name="connsiteX0" fmla="*/ 0 w 900752"/>
              <a:gd name="connsiteY0" fmla="*/ 177421 h 177421"/>
              <a:gd name="connsiteX1" fmla="*/ 341194 w 900752"/>
              <a:gd name="connsiteY1" fmla="*/ 54591 h 177421"/>
              <a:gd name="connsiteX2" fmla="*/ 900752 w 900752"/>
              <a:gd name="connsiteY2" fmla="*/ 0 h 17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752" h="177421">
                <a:moveTo>
                  <a:pt x="0" y="177421"/>
                </a:moveTo>
                <a:lnTo>
                  <a:pt x="341194" y="54591"/>
                </a:lnTo>
                <a:lnTo>
                  <a:pt x="900752" y="0"/>
                </a:lnTo>
              </a:path>
            </a:pathLst>
          </a:custGeom>
          <a:noFill/>
          <a:ln w="38100">
            <a:solidFill>
              <a:srgbClr val="800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3B9B1EFE-C5E8-9D05-D4D8-FD20360445C3}"/>
              </a:ext>
            </a:extLst>
          </p:cNvPr>
          <p:cNvSpPr/>
          <p:nvPr/>
        </p:nvSpPr>
        <p:spPr>
          <a:xfrm>
            <a:off x="2184400" y="4915763"/>
            <a:ext cx="1981200" cy="149073"/>
          </a:xfrm>
          <a:custGeom>
            <a:avLst/>
            <a:gdLst>
              <a:gd name="connsiteX0" fmla="*/ 0 w 900752"/>
              <a:gd name="connsiteY0" fmla="*/ 177421 h 177421"/>
              <a:gd name="connsiteX1" fmla="*/ 341194 w 900752"/>
              <a:gd name="connsiteY1" fmla="*/ 54591 h 177421"/>
              <a:gd name="connsiteX2" fmla="*/ 900752 w 900752"/>
              <a:gd name="connsiteY2" fmla="*/ 0 h 17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752" h="177421">
                <a:moveTo>
                  <a:pt x="0" y="177421"/>
                </a:moveTo>
                <a:lnTo>
                  <a:pt x="341194" y="54591"/>
                </a:lnTo>
                <a:lnTo>
                  <a:pt x="900752" y="0"/>
                </a:lnTo>
              </a:path>
            </a:pathLst>
          </a:custGeom>
          <a:noFill/>
          <a:ln w="38100">
            <a:solidFill>
              <a:srgbClr val="800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82D87F4B-9782-65DF-4475-4CE76A811C51}"/>
              </a:ext>
            </a:extLst>
          </p:cNvPr>
          <p:cNvSpPr/>
          <p:nvPr/>
        </p:nvSpPr>
        <p:spPr>
          <a:xfrm>
            <a:off x="4546600" y="5564127"/>
            <a:ext cx="1981200" cy="103806"/>
          </a:xfrm>
          <a:custGeom>
            <a:avLst/>
            <a:gdLst>
              <a:gd name="connsiteX0" fmla="*/ 0 w 900752"/>
              <a:gd name="connsiteY0" fmla="*/ 177421 h 177421"/>
              <a:gd name="connsiteX1" fmla="*/ 341194 w 900752"/>
              <a:gd name="connsiteY1" fmla="*/ 54591 h 177421"/>
              <a:gd name="connsiteX2" fmla="*/ 900752 w 900752"/>
              <a:gd name="connsiteY2" fmla="*/ 0 h 17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0752" h="177421">
                <a:moveTo>
                  <a:pt x="0" y="177421"/>
                </a:moveTo>
                <a:lnTo>
                  <a:pt x="341194" y="54591"/>
                </a:lnTo>
                <a:lnTo>
                  <a:pt x="900752" y="0"/>
                </a:lnTo>
              </a:path>
            </a:pathLst>
          </a:custGeom>
          <a:noFill/>
          <a:ln w="38100">
            <a:solidFill>
              <a:srgbClr val="800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21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2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1F3C7E-564A-8D7D-088D-1566DF595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EFBC2E99-9E8A-7825-91B4-A109D88DA2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835" y="136554"/>
            <a:ext cx="30743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4000" b="1" dirty="0">
                <a:solidFill>
                  <a:schemeClr val="accent1">
                    <a:lumMod val="50000"/>
                  </a:schemeClr>
                </a:solidFill>
                <a:latin typeface="Aptos" panose="020B0004020202020204" pitchFamily="34" charset="0"/>
                <a:cs typeface="Arial" panose="020B0604020202020204" pitchFamily="34" charset="0"/>
              </a:rPr>
              <a:t>SRR I topics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8E939B0-D20C-FE7C-65E6-BDCEBBFCD8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80" y="3390900"/>
            <a:ext cx="9849040" cy="5519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4E4FD40-6BA4-F499-515B-3A85E3F6E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3000" y="1257300"/>
            <a:ext cx="6357888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Three working groups addressed the areas:</a:t>
            </a:r>
          </a:p>
          <a:p>
            <a:pPr eaLnBrk="1" hangingPunct="1"/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Exploration, Mining, Economics, Legal, and Refining, Processing, and Manufacturing</a:t>
            </a:r>
          </a:p>
        </p:txBody>
      </p:sp>
      <p:pic>
        <p:nvPicPr>
          <p:cNvPr id="4" name="Picture 3" descr="NASA logo.jpg">
            <a:extLst>
              <a:ext uri="{FF2B5EF4-FFF2-40B4-BE49-F238E27FC236}">
                <a16:creationId xmlns:a16="http://schemas.microsoft.com/office/drawing/2014/main" id="{B5893B26-9005-9390-9845-2993AF2B89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99" y="4130336"/>
            <a:ext cx="1783080" cy="147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949E04E-8541-FA22-333E-30A98EA18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2600" y="4483987"/>
            <a:ext cx="63578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Sounds familiar?  Has anything changed since then? </a:t>
            </a:r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2AC1B6-AE16-8068-6620-010F5464B6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8200" y="5065644"/>
            <a:ext cx="84914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YES, many and significant changes have happened since 1999!</a:t>
            </a:r>
          </a:p>
        </p:txBody>
      </p:sp>
    </p:spTree>
    <p:extLst>
      <p:ext uri="{BB962C8B-B14F-4D97-AF65-F5344CB8AC3E}">
        <p14:creationId xmlns:p14="http://schemas.microsoft.com/office/powerpoint/2010/main" val="390776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SR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10" y="815582"/>
            <a:ext cx="1543050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CHIN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633" y="1731485"/>
            <a:ext cx="19431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NASA 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99" y="4130336"/>
            <a:ext cx="1783080" cy="147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JAXA log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600" y="771383"/>
            <a:ext cx="16530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275" y="1731485"/>
            <a:ext cx="2087785" cy="20877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83A34A-008A-5046-B4D7-EF559F0014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5575" y="4296417"/>
            <a:ext cx="3187515" cy="10764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0B56A6E-4AA0-3741-B5CB-D25377157C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27148" y="3009739"/>
            <a:ext cx="1708465" cy="155315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CCA05C2-0E8E-F2E9-00D0-10DF5AB5FDE3}"/>
              </a:ext>
            </a:extLst>
          </p:cNvPr>
          <p:cNvSpPr txBox="1"/>
          <p:nvPr/>
        </p:nvSpPr>
        <p:spPr>
          <a:xfrm>
            <a:off x="203200" y="57516"/>
            <a:ext cx="6426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Space Agencies interest</a:t>
            </a:r>
          </a:p>
        </p:txBody>
      </p:sp>
      <p:pic>
        <p:nvPicPr>
          <p:cNvPr id="20482" name="Picture 2" descr="Korea AeroSpace Administration (KASA) - IAC 2025 in Sydney ...">
            <a:extLst>
              <a:ext uri="{FF2B5EF4-FFF2-40B4-BE49-F238E27FC236}">
                <a16:creationId xmlns:a16="http://schemas.microsoft.com/office/drawing/2014/main" id="{666B3665-7230-E2A7-0C2D-02C11E5EBA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2" t="25598" r="11550" b="21301"/>
          <a:stretch>
            <a:fillRect/>
          </a:stretch>
        </p:blipFill>
        <p:spPr bwMode="auto">
          <a:xfrm>
            <a:off x="4775200" y="1628820"/>
            <a:ext cx="3237886" cy="121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Logo – ESA Brand Centre">
            <a:extLst>
              <a:ext uri="{FF2B5EF4-FFF2-40B4-BE49-F238E27FC236}">
                <a16:creationId xmlns:a16="http://schemas.microsoft.com/office/drawing/2014/main" id="{4B1CB070-7E83-E3A7-8B22-474474C4AE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9" t="26000" r="14002" b="24666"/>
          <a:stretch>
            <a:fillRect/>
          </a:stretch>
        </p:blipFill>
        <p:spPr bwMode="auto">
          <a:xfrm>
            <a:off x="5929635" y="255814"/>
            <a:ext cx="2948885" cy="132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undefined">
            <a:extLst>
              <a:ext uri="{FF2B5EF4-FFF2-40B4-BE49-F238E27FC236}">
                <a16:creationId xmlns:a16="http://schemas.microsoft.com/office/drawing/2014/main" id="{631DBAE6-5D2E-58CC-8AB8-3C4697A7F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247" y="3924300"/>
            <a:ext cx="1926675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Guidelines for use of the Canadian Space Agency logo. | Canadian Space  Agency">
            <a:extLst>
              <a:ext uri="{FF2B5EF4-FFF2-40B4-BE49-F238E27FC236}">
                <a16:creationId xmlns:a16="http://schemas.microsoft.com/office/drawing/2014/main" id="{09A104E8-5E68-2261-0B74-FE244B60D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60" y="2231174"/>
            <a:ext cx="1854211" cy="185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08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ASA 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34" y="4048573"/>
            <a:ext cx="1783080" cy="147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3CC063E-8D2F-8C48-8D96-B44E86C01B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1276"/>
          <a:stretch/>
        </p:blipFill>
        <p:spPr>
          <a:xfrm>
            <a:off x="361719" y="2639547"/>
            <a:ext cx="2025399" cy="130044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4BBA856-3D7E-C74E-A3E2-10BBBAB4D1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6600" y="3987896"/>
            <a:ext cx="1534671" cy="153467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251EA24-4929-7F4E-96FA-897E9722B4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334" y="1269451"/>
            <a:ext cx="5547577" cy="14739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647BAB-4A26-0B41-A0BB-D446AF3DBF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7118" y="4267416"/>
            <a:ext cx="5969482" cy="782365"/>
          </a:xfrm>
          <a:prstGeom prst="rect">
            <a:avLst/>
          </a:prstGeom>
        </p:spPr>
      </p:pic>
      <p:pic>
        <p:nvPicPr>
          <p:cNvPr id="3" name="Picture 2" descr="Text&#10;&#10;Description automatically generated with medium confidence">
            <a:extLst>
              <a:ext uri="{FF2B5EF4-FFF2-40B4-BE49-F238E27FC236}">
                <a16:creationId xmlns:a16="http://schemas.microsoft.com/office/drawing/2014/main" id="{121AC430-EA28-180B-7A00-382FA18073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2081" y="2943338"/>
            <a:ext cx="4749289" cy="875003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6A8B0B7-36B1-C8C1-6376-04756BF4B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933" y="2163375"/>
            <a:ext cx="1599984" cy="159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raphic depicting moon and space background">
            <a:extLst>
              <a:ext uri="{FF2B5EF4-FFF2-40B4-BE49-F238E27FC236}">
                <a16:creationId xmlns:a16="http://schemas.microsoft.com/office/drawing/2014/main" id="{336F96CD-F049-001E-8F34-B393DA7039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404" y="448768"/>
            <a:ext cx="3996529" cy="1198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The emblem of the United States Space Force.">
            <a:extLst>
              <a:ext uri="{FF2B5EF4-FFF2-40B4-BE49-F238E27FC236}">
                <a16:creationId xmlns:a16="http://schemas.microsoft.com/office/drawing/2014/main" id="{717AE7F5-D1AD-8466-F9B4-F4A313296E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7" r="13356"/>
          <a:stretch/>
        </p:blipFill>
        <p:spPr bwMode="auto">
          <a:xfrm>
            <a:off x="8450523" y="444320"/>
            <a:ext cx="1599984" cy="1203407"/>
          </a:xfrm>
          <a:prstGeom prst="rect">
            <a:avLst/>
          </a:prstGeom>
          <a:noFill/>
          <a:effectLst>
            <a:softEdge rad="25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696BD1-8408-A7C1-3465-2CDFB3E93691}"/>
              </a:ext>
            </a:extLst>
          </p:cNvPr>
          <p:cNvSpPr txBox="1"/>
          <p:nvPr/>
        </p:nvSpPr>
        <p:spPr>
          <a:xfrm>
            <a:off x="203200" y="43661"/>
            <a:ext cx="6426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US Government interest</a:t>
            </a:r>
          </a:p>
        </p:txBody>
      </p:sp>
    </p:spTree>
    <p:extLst>
      <p:ext uri="{BB962C8B-B14F-4D97-AF65-F5344CB8AC3E}">
        <p14:creationId xmlns:p14="http://schemas.microsoft.com/office/powerpoint/2010/main" val="230607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30675</TotalTime>
  <Words>290</Words>
  <Application>Microsoft Macintosh PowerPoint</Application>
  <PresentationFormat>Custom</PresentationFormat>
  <Paragraphs>77</Paragraphs>
  <Slides>19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Aptos</vt:lpstr>
      <vt:lpstr>Arial</vt:lpstr>
      <vt:lpstr>Arial Rounded MT Bold</vt:lpstr>
      <vt:lpstr>Calibri</vt:lpstr>
      <vt:lpstr>Cooper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Colorado School of Mines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subject/>
  <dc:creator>Angel Abbud-Madrid</dc:creator>
  <cp:keywords/>
  <dc:description/>
  <cp:lastModifiedBy>Angel Abbud Madrid</cp:lastModifiedBy>
  <cp:revision>1343</cp:revision>
  <dcterms:created xsi:type="dcterms:W3CDTF">2015-11-02T20:08:58Z</dcterms:created>
  <dcterms:modified xsi:type="dcterms:W3CDTF">2025-06-19T16:51:06Z</dcterms:modified>
  <cp:category/>
</cp:coreProperties>
</file>